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67" r:id="rId15"/>
    <p:sldId id="268" r:id="rId16"/>
    <p:sldId id="269" r:id="rId17"/>
    <p:sldId id="270" r:id="rId18"/>
    <p:sldId id="282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3" r:id="rId28"/>
    <p:sldId id="286" r:id="rId29"/>
    <p:sldId id="285" r:id="rId30"/>
    <p:sldId id="284" r:id="rId31"/>
    <p:sldId id="266" r:id="rId32"/>
    <p:sldId id="278" r:id="rId33"/>
    <p:sldId id="288" r:id="rId34"/>
    <p:sldId id="289" r:id="rId35"/>
    <p:sldId id="290" r:id="rId36"/>
    <p:sldId id="291" r:id="rId37"/>
    <p:sldId id="292" r:id="rId38"/>
    <p:sldId id="287" r:id="rId39"/>
    <p:sldId id="294" r:id="rId40"/>
    <p:sldId id="296" r:id="rId41"/>
    <p:sldId id="297" r:id="rId42"/>
    <p:sldId id="298" r:id="rId43"/>
    <p:sldId id="295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D3515-4619-434F-814F-FFB8E0C707FB}" v="28" dt="2025-02-19T03:01:4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95" autoAdjust="0"/>
    <p:restoredTop sz="94664" autoAdjust="0"/>
  </p:normalViewPr>
  <p:slideViewPr>
    <p:cSldViewPr snapToGrid="0">
      <p:cViewPr>
        <p:scale>
          <a:sx n="169" d="100"/>
          <a:sy n="169" d="100"/>
        </p:scale>
        <p:origin x="13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Chaudhary" userId="fef21e47db54da50" providerId="LiveId" clId="{A8AD3515-4619-434F-814F-FFB8E0C707FB}"/>
    <pc:docChg chg="undo custSel addSld modSld sldOrd">
      <pc:chgData name="Shahbaz Chaudhary" userId="fef21e47db54da50" providerId="LiveId" clId="{A8AD3515-4619-434F-814F-FFB8E0C707FB}" dt="2025-02-19T03:01:54.468" v="3067" actId="20577"/>
      <pc:docMkLst>
        <pc:docMk/>
      </pc:docMkLst>
      <pc:sldChg chg="addSp modSp new mod">
        <pc:chgData name="Shahbaz Chaudhary" userId="fef21e47db54da50" providerId="LiveId" clId="{A8AD3515-4619-434F-814F-FFB8E0C707FB}" dt="2025-02-18T01:37:31.939" v="510" actId="20577"/>
        <pc:sldMkLst>
          <pc:docMk/>
          <pc:sldMk cId="1798953686" sldId="259"/>
        </pc:sldMkLst>
        <pc:spChg chg="mod">
          <ac:chgData name="Shahbaz Chaudhary" userId="fef21e47db54da50" providerId="LiveId" clId="{A8AD3515-4619-434F-814F-FFB8E0C707FB}" dt="2025-02-18T01:27:21.062" v="124" actId="207"/>
          <ac:spMkLst>
            <pc:docMk/>
            <pc:sldMk cId="1798953686" sldId="259"/>
            <ac:spMk id="2" creationId="{A00ED3EE-5B95-D83E-325F-8733DC6EBFAB}"/>
          </ac:spMkLst>
        </pc:spChg>
        <pc:spChg chg="mod">
          <ac:chgData name="Shahbaz Chaudhary" userId="fef21e47db54da50" providerId="LiveId" clId="{A8AD3515-4619-434F-814F-FFB8E0C707FB}" dt="2025-02-18T01:37:31.939" v="510" actId="20577"/>
          <ac:spMkLst>
            <pc:docMk/>
            <pc:sldMk cId="1798953686" sldId="259"/>
            <ac:spMk id="3" creationId="{C246395C-3DDB-A8A2-D020-6AD044057D60}"/>
          </ac:spMkLst>
        </pc:spChg>
        <pc:picChg chg="add mod">
          <ac:chgData name="Shahbaz Chaudhary" userId="fef21e47db54da50" providerId="LiveId" clId="{A8AD3515-4619-434F-814F-FFB8E0C707FB}" dt="2025-02-18T01:37:16.635" v="498" actId="1076"/>
          <ac:picMkLst>
            <pc:docMk/>
            <pc:sldMk cId="1798953686" sldId="259"/>
            <ac:picMk id="5" creationId="{F719F885-DA69-4029-AA42-8B6D187FEE6F}"/>
          </ac:picMkLst>
        </pc:picChg>
      </pc:sldChg>
      <pc:sldChg chg="addSp delSp modSp new mod">
        <pc:chgData name="Shahbaz Chaudhary" userId="fef21e47db54da50" providerId="LiveId" clId="{A8AD3515-4619-434F-814F-FFB8E0C707FB}" dt="2025-02-19T02:23:27.484" v="3038" actId="114"/>
        <pc:sldMkLst>
          <pc:docMk/>
          <pc:sldMk cId="1585039382" sldId="260"/>
        </pc:sldMkLst>
        <pc:spChg chg="mod">
          <ac:chgData name="Shahbaz Chaudhary" userId="fef21e47db54da50" providerId="LiveId" clId="{A8AD3515-4619-434F-814F-FFB8E0C707FB}" dt="2025-02-18T01:40:11.495" v="922" actId="33524"/>
          <ac:spMkLst>
            <pc:docMk/>
            <pc:sldMk cId="1585039382" sldId="260"/>
            <ac:spMk id="2" creationId="{A9723F69-33C7-911D-9C4B-8CC58C7061B7}"/>
          </ac:spMkLst>
        </pc:spChg>
        <pc:spChg chg="del mod">
          <ac:chgData name="Shahbaz Chaudhary" userId="fef21e47db54da50" providerId="LiveId" clId="{A8AD3515-4619-434F-814F-FFB8E0C707FB}" dt="2025-02-18T01:41:29.376" v="931" actId="478"/>
          <ac:spMkLst>
            <pc:docMk/>
            <pc:sldMk cId="1585039382" sldId="260"/>
            <ac:spMk id="3" creationId="{4DC1B3F8-5ED7-E147-F440-E4A70329060C}"/>
          </ac:spMkLst>
        </pc:spChg>
        <pc:spChg chg="add mod">
          <ac:chgData name="Shahbaz Chaudhary" userId="fef21e47db54da50" providerId="LiveId" clId="{A8AD3515-4619-434F-814F-FFB8E0C707FB}" dt="2025-02-18T01:41:13.050" v="925" actId="1076"/>
          <ac:spMkLst>
            <pc:docMk/>
            <pc:sldMk cId="1585039382" sldId="260"/>
            <ac:spMk id="5" creationId="{60AAC902-6791-C794-EED8-816822DF6AE8}"/>
          </ac:spMkLst>
        </pc:spChg>
        <pc:spChg chg="add mod">
          <ac:chgData name="Shahbaz Chaudhary" userId="fef21e47db54da50" providerId="LiveId" clId="{A8AD3515-4619-434F-814F-FFB8E0C707FB}" dt="2025-02-19T02:23:27.484" v="3038" actId="114"/>
          <ac:spMkLst>
            <pc:docMk/>
            <pc:sldMk cId="1585039382" sldId="260"/>
            <ac:spMk id="7" creationId="{C4CC5CE6-7652-002C-0F47-26BAA07DD17D}"/>
          </ac:spMkLst>
        </pc:spChg>
        <pc:spChg chg="add mod">
          <ac:chgData name="Shahbaz Chaudhary" userId="fef21e47db54da50" providerId="LiveId" clId="{A8AD3515-4619-434F-814F-FFB8E0C707FB}" dt="2025-02-18T01:44:20.031" v="1003" actId="255"/>
          <ac:spMkLst>
            <pc:docMk/>
            <pc:sldMk cId="1585039382" sldId="260"/>
            <ac:spMk id="9" creationId="{63174561-E3B5-6D49-2558-9ECEA642990E}"/>
          </ac:spMkLst>
        </pc:spChg>
        <pc:spChg chg="add del mod">
          <ac:chgData name="Shahbaz Chaudhary" userId="fef21e47db54da50" providerId="LiveId" clId="{A8AD3515-4619-434F-814F-FFB8E0C707FB}" dt="2025-02-18T01:41:34.104" v="932" actId="478"/>
          <ac:spMkLst>
            <pc:docMk/>
            <pc:sldMk cId="1585039382" sldId="260"/>
            <ac:spMk id="11" creationId="{C4F35C64-ED98-5FFC-53C3-CE58722F0523}"/>
          </ac:spMkLst>
        </pc:spChg>
      </pc:sldChg>
      <pc:sldChg chg="addSp delSp modSp new mod">
        <pc:chgData name="Shahbaz Chaudhary" userId="fef21e47db54da50" providerId="LiveId" clId="{A8AD3515-4619-434F-814F-FFB8E0C707FB}" dt="2025-02-18T01:50:12.968" v="1319" actId="1076"/>
        <pc:sldMkLst>
          <pc:docMk/>
          <pc:sldMk cId="377364000" sldId="261"/>
        </pc:sldMkLst>
        <pc:spChg chg="mod">
          <ac:chgData name="Shahbaz Chaudhary" userId="fef21e47db54da50" providerId="LiveId" clId="{A8AD3515-4619-434F-814F-FFB8E0C707FB}" dt="2025-02-18T01:44:46.592" v="1020" actId="20577"/>
          <ac:spMkLst>
            <pc:docMk/>
            <pc:sldMk cId="377364000" sldId="261"/>
            <ac:spMk id="2" creationId="{8D5C755D-CD3D-19C0-DF60-DA46A65625D9}"/>
          </ac:spMkLst>
        </pc:spChg>
        <pc:spChg chg="add del mod">
          <ac:chgData name="Shahbaz Chaudhary" userId="fef21e47db54da50" providerId="LiveId" clId="{A8AD3515-4619-434F-814F-FFB8E0C707FB}" dt="2025-02-18T01:47:01.424" v="1043" actId="478"/>
          <ac:spMkLst>
            <pc:docMk/>
            <pc:sldMk cId="377364000" sldId="261"/>
            <ac:spMk id="4" creationId="{52BDECEB-914A-4B18-DDF0-A6D02B67432E}"/>
          </ac:spMkLst>
        </pc:spChg>
        <pc:graphicFrameChg chg="add mod modGraphic">
          <ac:chgData name="Shahbaz Chaudhary" userId="fef21e47db54da50" providerId="LiveId" clId="{A8AD3515-4619-434F-814F-FFB8E0C707FB}" dt="2025-02-18T01:50:12.968" v="1319" actId="1076"/>
          <ac:graphicFrameMkLst>
            <pc:docMk/>
            <pc:sldMk cId="377364000" sldId="261"/>
            <ac:graphicFrameMk id="5" creationId="{CA0EE1E6-FA54-C038-71F8-E87DFEDB200D}"/>
          </ac:graphicFrameMkLst>
        </pc:graphicFrameChg>
      </pc:sldChg>
      <pc:sldChg chg="addSp delSp modSp add mod">
        <pc:chgData name="Shahbaz Chaudhary" userId="fef21e47db54da50" providerId="LiveId" clId="{A8AD3515-4619-434F-814F-FFB8E0C707FB}" dt="2025-02-19T03:01:54.468" v="3067" actId="20577"/>
        <pc:sldMkLst>
          <pc:docMk/>
          <pc:sldMk cId="1340917377" sldId="262"/>
        </pc:sldMkLst>
        <pc:spChg chg="mod">
          <ac:chgData name="Shahbaz Chaudhary" userId="fef21e47db54da50" providerId="LiveId" clId="{A8AD3515-4619-434F-814F-FFB8E0C707FB}" dt="2025-02-18T01:50:23.914" v="1330" actId="20577"/>
          <ac:spMkLst>
            <pc:docMk/>
            <pc:sldMk cId="1340917377" sldId="262"/>
            <ac:spMk id="2" creationId="{C48AFBD3-A0F5-04FD-6D29-D4B51B56C4A7}"/>
          </ac:spMkLst>
        </pc:spChg>
        <pc:spChg chg="add del mod">
          <ac:chgData name="Shahbaz Chaudhary" userId="fef21e47db54da50" providerId="LiveId" clId="{A8AD3515-4619-434F-814F-FFB8E0C707FB}" dt="2025-02-18T01:51:37.507" v="1342" actId="478"/>
          <ac:spMkLst>
            <pc:docMk/>
            <pc:sldMk cId="1340917377" sldId="262"/>
            <ac:spMk id="4" creationId="{0527D8E9-9910-B055-BB86-E40AEDF39626}"/>
          </ac:spMkLst>
        </pc:spChg>
        <pc:spChg chg="add mod">
          <ac:chgData name="Shahbaz Chaudhary" userId="fef21e47db54da50" providerId="LiveId" clId="{A8AD3515-4619-434F-814F-FFB8E0C707FB}" dt="2025-02-18T01:51:20.459" v="1338"/>
          <ac:spMkLst>
            <pc:docMk/>
            <pc:sldMk cId="1340917377" sldId="262"/>
            <ac:spMk id="6" creationId="{A67A7B73-9361-753F-25C8-20133CDDB3BD}"/>
          </ac:spMkLst>
        </pc:spChg>
        <pc:spChg chg="add del mod">
          <ac:chgData name="Shahbaz Chaudhary" userId="fef21e47db54da50" providerId="LiveId" clId="{A8AD3515-4619-434F-814F-FFB8E0C707FB}" dt="2025-02-18T01:52:59.410" v="1356" actId="478"/>
          <ac:spMkLst>
            <pc:docMk/>
            <pc:sldMk cId="1340917377" sldId="262"/>
            <ac:spMk id="8" creationId="{F14B2470-E329-886A-6D89-0B0E1D7D748C}"/>
          </ac:spMkLst>
        </pc:spChg>
        <pc:graphicFrameChg chg="mod modGraphic">
          <ac:chgData name="Shahbaz Chaudhary" userId="fef21e47db54da50" providerId="LiveId" clId="{A8AD3515-4619-434F-814F-FFB8E0C707FB}" dt="2025-02-19T03:01:54.468" v="3067" actId="20577"/>
          <ac:graphicFrameMkLst>
            <pc:docMk/>
            <pc:sldMk cId="1340917377" sldId="262"/>
            <ac:graphicFrameMk id="5" creationId="{7A8926FC-11A3-858D-F21B-B29BBEBC3FB2}"/>
          </ac:graphicFrameMkLst>
        </pc:graphicFrameChg>
      </pc:sldChg>
      <pc:sldChg chg="addSp delSp modSp new mod">
        <pc:chgData name="Shahbaz Chaudhary" userId="fef21e47db54da50" providerId="LiveId" clId="{A8AD3515-4619-434F-814F-FFB8E0C707FB}" dt="2025-02-18T02:15:28.670" v="2026" actId="20577"/>
        <pc:sldMkLst>
          <pc:docMk/>
          <pc:sldMk cId="3982090073" sldId="263"/>
        </pc:sldMkLst>
        <pc:spChg chg="mod">
          <ac:chgData name="Shahbaz Chaudhary" userId="fef21e47db54da50" providerId="LiveId" clId="{A8AD3515-4619-434F-814F-FFB8E0C707FB}" dt="2025-02-18T01:57:16.397" v="1575" actId="255"/>
          <ac:spMkLst>
            <pc:docMk/>
            <pc:sldMk cId="3982090073" sldId="263"/>
            <ac:spMk id="2" creationId="{07F50A75-96C1-263B-7E3E-E905EEAAA13B}"/>
          </ac:spMkLst>
        </pc:spChg>
        <pc:spChg chg="del mod">
          <ac:chgData name="Shahbaz Chaudhary" userId="fef21e47db54da50" providerId="LiveId" clId="{A8AD3515-4619-434F-814F-FFB8E0C707FB}" dt="2025-02-18T01:57:31.434" v="1576" actId="478"/>
          <ac:spMkLst>
            <pc:docMk/>
            <pc:sldMk cId="3982090073" sldId="263"/>
            <ac:spMk id="3" creationId="{92164A1A-9B9F-6C2F-D42E-47A5F29F43BC}"/>
          </ac:spMkLst>
        </pc:spChg>
        <pc:spChg chg="add del">
          <ac:chgData name="Shahbaz Chaudhary" userId="fef21e47db54da50" providerId="LiveId" clId="{A8AD3515-4619-434F-814F-FFB8E0C707FB}" dt="2025-02-18T01:57:44.462" v="1578" actId="478"/>
          <ac:spMkLst>
            <pc:docMk/>
            <pc:sldMk cId="3982090073" sldId="263"/>
            <ac:spMk id="5" creationId="{AC59CA99-4F14-7F6E-77D8-FFDB0A3F4EB5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7" creationId="{6AF957CF-CD10-C5F0-0EC5-921ACC68175A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9" creationId="{EA180A6B-9839-7B24-95B7-408279469266}"/>
          </ac:spMkLst>
        </pc:spChg>
        <pc:spChg chg="add del mod">
          <ac:chgData name="Shahbaz Chaudhary" userId="fef21e47db54da50" providerId="LiveId" clId="{A8AD3515-4619-434F-814F-FFB8E0C707FB}" dt="2025-02-18T01:59:25.653" v="1591" actId="478"/>
          <ac:spMkLst>
            <pc:docMk/>
            <pc:sldMk cId="3982090073" sldId="263"/>
            <ac:spMk id="11" creationId="{084B9A89-11B0-73C4-0CCB-B08E3C92ED52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13" creationId="{715A3865-BC30-8612-DB89-5DB223C8C643}"/>
          </ac:spMkLst>
        </pc:spChg>
        <pc:spChg chg="add mod ord">
          <ac:chgData name="Shahbaz Chaudhary" userId="fef21e47db54da50" providerId="LiveId" clId="{A8AD3515-4619-434F-814F-FFB8E0C707FB}" dt="2025-02-18T02:00:30.630" v="1599" actId="207"/>
          <ac:spMkLst>
            <pc:docMk/>
            <pc:sldMk cId="3982090073" sldId="263"/>
            <ac:spMk id="14" creationId="{AC6438C2-E266-D6D2-9687-6FFE69E1633B}"/>
          </ac:spMkLst>
        </pc:spChg>
        <pc:spChg chg="add mod">
          <ac:chgData name="Shahbaz Chaudhary" userId="fef21e47db54da50" providerId="LiveId" clId="{A8AD3515-4619-434F-814F-FFB8E0C707FB}" dt="2025-02-18T02:15:28.670" v="2026" actId="20577"/>
          <ac:spMkLst>
            <pc:docMk/>
            <pc:sldMk cId="3982090073" sldId="263"/>
            <ac:spMk id="15" creationId="{A1FAD786-76A1-C169-DB94-2BB365842715}"/>
          </ac:spMkLst>
        </pc:spChg>
        <pc:spChg chg="add mod">
          <ac:chgData name="Shahbaz Chaudhary" userId="fef21e47db54da50" providerId="LiveId" clId="{A8AD3515-4619-434F-814F-FFB8E0C707FB}" dt="2025-02-18T02:02:18.550" v="1699" actId="1076"/>
          <ac:spMkLst>
            <pc:docMk/>
            <pc:sldMk cId="3982090073" sldId="263"/>
            <ac:spMk id="16" creationId="{3CA2AFD9-4DBE-7B48-0378-B7AA9794AD09}"/>
          </ac:spMkLst>
        </pc:spChg>
        <pc:spChg chg="add mod">
          <ac:chgData name="Shahbaz Chaudhary" userId="fef21e47db54da50" providerId="LiveId" clId="{A8AD3515-4619-434F-814F-FFB8E0C707FB}" dt="2025-02-18T02:02:23.969" v="1711" actId="1035"/>
          <ac:spMkLst>
            <pc:docMk/>
            <pc:sldMk cId="3982090073" sldId="263"/>
            <ac:spMk id="17" creationId="{525BE3A8-B0A2-0125-E0A3-29848567E1CB}"/>
          </ac:spMkLst>
        </pc:spChg>
      </pc:sldChg>
      <pc:sldChg chg="addSp delSp modSp add mod">
        <pc:chgData name="Shahbaz Chaudhary" userId="fef21e47db54da50" providerId="LiveId" clId="{A8AD3515-4619-434F-814F-FFB8E0C707FB}" dt="2025-02-18T02:07:37.448" v="1958" actId="20577"/>
        <pc:sldMkLst>
          <pc:docMk/>
          <pc:sldMk cId="3343281569" sldId="264"/>
        </pc:sldMkLst>
        <pc:spChg chg="mod">
          <ac:chgData name="Shahbaz Chaudhary" userId="fef21e47db54da50" providerId="LiveId" clId="{A8AD3515-4619-434F-814F-FFB8E0C707FB}" dt="2025-02-18T02:07:37.448" v="1958" actId="20577"/>
          <ac:spMkLst>
            <pc:docMk/>
            <pc:sldMk cId="3343281569" sldId="264"/>
            <ac:spMk id="2" creationId="{04877CAE-D1A0-0999-20D6-8D66F36FF5A5}"/>
          </ac:spMkLst>
        </pc:spChg>
        <pc:spChg chg="add mod">
          <ac:chgData name="Shahbaz Chaudhary" userId="fef21e47db54da50" providerId="LiveId" clId="{A8AD3515-4619-434F-814F-FFB8E0C707FB}" dt="2025-02-18T02:07:00.940" v="1912" actId="1076"/>
          <ac:spMkLst>
            <pc:docMk/>
            <pc:sldMk cId="3343281569" sldId="264"/>
            <ac:spMk id="3" creationId="{57DADC2B-26D4-912A-4EC2-6E3A16440AD3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7" creationId="{43D1F041-124C-FF4C-2DE6-9CF4DF365DDA}"/>
          </ac:spMkLst>
        </pc:spChg>
        <pc:spChg chg="mod">
          <ac:chgData name="Shahbaz Chaudhary" userId="fef21e47db54da50" providerId="LiveId" clId="{A8AD3515-4619-434F-814F-FFB8E0C707FB}" dt="2025-02-18T02:04:07.352" v="1738" actId="1076"/>
          <ac:spMkLst>
            <pc:docMk/>
            <pc:sldMk cId="3343281569" sldId="264"/>
            <ac:spMk id="9" creationId="{5C1F6318-9DF5-1582-3184-9C2F3BB53207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3" creationId="{EF9644F2-28E3-4021-3C3F-C173BD95EB7F}"/>
          </ac:spMkLst>
        </pc:spChg>
        <pc:spChg chg="mod">
          <ac:chgData name="Shahbaz Chaudhary" userId="fef21e47db54da50" providerId="LiveId" clId="{A8AD3515-4619-434F-814F-FFB8E0C707FB}" dt="2025-02-18T02:06:56.686" v="1911" actId="1076"/>
          <ac:spMkLst>
            <pc:docMk/>
            <pc:sldMk cId="3343281569" sldId="264"/>
            <ac:spMk id="14" creationId="{987E8281-6288-245A-B8DD-48B99E32636F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15" creationId="{03E17064-25DD-86EB-950F-997B8FBBBCC0}"/>
          </ac:spMkLst>
        </pc:spChg>
        <pc:spChg chg="del">
          <ac:chgData name="Shahbaz Chaudhary" userId="fef21e47db54da50" providerId="LiveId" clId="{A8AD3515-4619-434F-814F-FFB8E0C707FB}" dt="2025-02-18T02:03:12.312" v="1715" actId="478"/>
          <ac:spMkLst>
            <pc:docMk/>
            <pc:sldMk cId="3343281569" sldId="264"/>
            <ac:spMk id="16" creationId="{25461D96-AF0B-9FAA-D153-0D57697D3035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7" creationId="{5A955B1A-CF99-24CE-D6D2-F8DF69BAFD2B}"/>
          </ac:spMkLst>
        </pc:spChg>
      </pc:sldChg>
      <pc:sldChg chg="addSp delSp modSp add mod ord">
        <pc:chgData name="Shahbaz Chaudhary" userId="fef21e47db54da50" providerId="LiveId" clId="{A8AD3515-4619-434F-814F-FFB8E0C707FB}" dt="2025-02-18T02:18:51.694" v="2071" actId="113"/>
        <pc:sldMkLst>
          <pc:docMk/>
          <pc:sldMk cId="2816830444" sldId="265"/>
        </pc:sldMkLst>
        <pc:spChg chg="mod">
          <ac:chgData name="Shahbaz Chaudhary" userId="fef21e47db54da50" providerId="LiveId" clId="{A8AD3515-4619-434F-814F-FFB8E0C707FB}" dt="2025-02-18T02:18:05.727" v="2068" actId="20577"/>
          <ac:spMkLst>
            <pc:docMk/>
            <pc:sldMk cId="2816830444" sldId="265"/>
            <ac:spMk id="2" creationId="{CECFE428-DBDB-25F8-92E8-AA70DC0997EC}"/>
          </ac:spMkLst>
        </pc:spChg>
        <pc:spChg chg="add mod">
          <ac:chgData name="Shahbaz Chaudhary" userId="fef21e47db54da50" providerId="LiveId" clId="{A8AD3515-4619-434F-814F-FFB8E0C707FB}" dt="2025-02-18T02:18:22.456" v="2070" actId="1076"/>
          <ac:spMkLst>
            <pc:docMk/>
            <pc:sldMk cId="2816830444" sldId="265"/>
            <ac:spMk id="4" creationId="{A98A33FA-9F41-0233-315C-04D25561854F}"/>
          </ac:spMkLst>
        </pc:spChg>
        <pc:spChg chg="add mod">
          <ac:chgData name="Shahbaz Chaudhary" userId="fef21e47db54da50" providerId="LiveId" clId="{A8AD3515-4619-434F-814F-FFB8E0C707FB}" dt="2025-02-18T02:18:51.694" v="2071" actId="113"/>
          <ac:spMkLst>
            <pc:docMk/>
            <pc:sldMk cId="2816830444" sldId="265"/>
            <ac:spMk id="6" creationId="{69CC1097-9CFD-8DCA-C95A-6779240F7171}"/>
          </ac:spMkLst>
        </pc:spChg>
        <pc:spChg chg="del">
          <ac:chgData name="Shahbaz Chaudhary" userId="fef21e47db54da50" providerId="LiveId" clId="{A8AD3515-4619-434F-814F-FFB8E0C707FB}" dt="2025-02-18T02:11:52.404" v="1962" actId="478"/>
          <ac:spMkLst>
            <pc:docMk/>
            <pc:sldMk cId="2816830444" sldId="265"/>
            <ac:spMk id="7" creationId="{F4279CC7-8A33-521C-0696-363117E17AEA}"/>
          </ac:spMkLst>
        </pc:spChg>
        <pc:spChg chg="del">
          <ac:chgData name="Shahbaz Chaudhary" userId="fef21e47db54da50" providerId="LiveId" clId="{A8AD3515-4619-434F-814F-FFB8E0C707FB}" dt="2025-02-18T02:12:12.072" v="1965" actId="478"/>
          <ac:spMkLst>
            <pc:docMk/>
            <pc:sldMk cId="2816830444" sldId="265"/>
            <ac:spMk id="9" creationId="{CA252151-6293-6357-F313-618EEDE0BFC3}"/>
          </ac:spMkLst>
        </pc:spChg>
        <pc:spChg chg="add mod">
          <ac:chgData name="Shahbaz Chaudhary" userId="fef21e47db54da50" providerId="LiveId" clId="{A8AD3515-4619-434F-814F-FFB8E0C707FB}" dt="2025-02-18T02:16:46.054" v="2047" actId="1076"/>
          <ac:spMkLst>
            <pc:docMk/>
            <pc:sldMk cId="2816830444" sldId="265"/>
            <ac:spMk id="10" creationId="{74E40870-B761-B68C-1C64-A5ED6B1CF11A}"/>
          </ac:spMkLst>
        </pc:spChg>
        <pc:spChg chg="add mod">
          <ac:chgData name="Shahbaz Chaudhary" userId="fef21e47db54da50" providerId="LiveId" clId="{A8AD3515-4619-434F-814F-FFB8E0C707FB}" dt="2025-02-18T02:15:12.663" v="2014" actId="1076"/>
          <ac:spMkLst>
            <pc:docMk/>
            <pc:sldMk cId="2816830444" sldId="265"/>
            <ac:spMk id="11" creationId="{795338E3-26F9-4BBF-BBA0-D2D2DA843DED}"/>
          </ac:spMkLst>
        </pc:spChg>
        <pc:spChg chg="del">
          <ac:chgData name="Shahbaz Chaudhary" userId="fef21e47db54da50" providerId="LiveId" clId="{A8AD3515-4619-434F-814F-FFB8E0C707FB}" dt="2025-02-18T02:12:15.115" v="1966" actId="478"/>
          <ac:spMkLst>
            <pc:docMk/>
            <pc:sldMk cId="2816830444" sldId="265"/>
            <ac:spMk id="13" creationId="{D6FE0C98-3A68-0846-E832-137F6E3AD6E3}"/>
          </ac:spMkLst>
        </pc:spChg>
        <pc:spChg chg="del mod">
          <ac:chgData name="Shahbaz Chaudhary" userId="fef21e47db54da50" providerId="LiveId" clId="{A8AD3515-4619-434F-814F-FFB8E0C707FB}" dt="2025-02-18T02:15:18.048" v="2016" actId="478"/>
          <ac:spMkLst>
            <pc:docMk/>
            <pc:sldMk cId="2816830444" sldId="265"/>
            <ac:spMk id="14" creationId="{CCA344A1-A258-A6A1-86EB-94921BC39414}"/>
          </ac:spMkLst>
        </pc:spChg>
        <pc:spChg chg="mod">
          <ac:chgData name="Shahbaz Chaudhary" userId="fef21e47db54da50" providerId="LiveId" clId="{A8AD3515-4619-434F-814F-FFB8E0C707FB}" dt="2025-02-18T02:16:29.669" v="2044" actId="20577"/>
          <ac:spMkLst>
            <pc:docMk/>
            <pc:sldMk cId="2816830444" sldId="265"/>
            <ac:spMk id="15" creationId="{B1051681-44E6-EF4A-D886-4E55D83CC7BE}"/>
          </ac:spMkLst>
        </pc:spChg>
        <pc:spChg chg="mod">
          <ac:chgData name="Shahbaz Chaudhary" userId="fef21e47db54da50" providerId="LiveId" clId="{A8AD3515-4619-434F-814F-FFB8E0C707FB}" dt="2025-02-18T02:16:15.688" v="2035" actId="1076"/>
          <ac:spMkLst>
            <pc:docMk/>
            <pc:sldMk cId="2816830444" sldId="265"/>
            <ac:spMk id="16" creationId="{C71367BB-1046-2E6B-FC51-5A350653502F}"/>
          </ac:spMkLst>
        </pc:spChg>
        <pc:spChg chg="mod">
          <ac:chgData name="Shahbaz Chaudhary" userId="fef21e47db54da50" providerId="LiveId" clId="{A8AD3515-4619-434F-814F-FFB8E0C707FB}" dt="2025-02-18T02:15:14.740" v="2015" actId="1076"/>
          <ac:spMkLst>
            <pc:docMk/>
            <pc:sldMk cId="2816830444" sldId="265"/>
            <ac:spMk id="17" creationId="{0499B6AF-E1D6-7CFC-D4D6-4A23C8CD305F}"/>
          </ac:spMkLst>
        </pc:spChg>
        <pc:spChg chg="add mod">
          <ac:chgData name="Shahbaz Chaudhary" userId="fef21e47db54da50" providerId="LiveId" clId="{A8AD3515-4619-434F-814F-FFB8E0C707FB}" dt="2025-02-18T02:17:50.559" v="2061" actId="113"/>
          <ac:spMkLst>
            <pc:docMk/>
            <pc:sldMk cId="2816830444" sldId="265"/>
            <ac:spMk id="18" creationId="{9AC40928-C3D0-3ED3-0FAD-47325B2420F7}"/>
          </ac:spMkLst>
        </pc:spChg>
      </pc:sldChg>
      <pc:sldChg chg="modSp new mod">
        <pc:chgData name="Shahbaz Chaudhary" userId="fef21e47db54da50" providerId="LiveId" clId="{A8AD3515-4619-434F-814F-FFB8E0C707FB}" dt="2025-02-18T02:25:53.411" v="2931" actId="20577"/>
        <pc:sldMkLst>
          <pc:docMk/>
          <pc:sldMk cId="692693259" sldId="266"/>
        </pc:sldMkLst>
        <pc:spChg chg="mod">
          <ac:chgData name="Shahbaz Chaudhary" userId="fef21e47db54da50" providerId="LiveId" clId="{A8AD3515-4619-434F-814F-FFB8E0C707FB}" dt="2025-02-18T02:25:53.411" v="2931" actId="20577"/>
          <ac:spMkLst>
            <pc:docMk/>
            <pc:sldMk cId="692693259" sldId="266"/>
            <ac:spMk id="2" creationId="{92827A17-55A8-A889-FC18-6CBCDDF09CB9}"/>
          </ac:spMkLst>
        </pc:spChg>
        <pc:spChg chg="mod">
          <ac:chgData name="Shahbaz Chaudhary" userId="fef21e47db54da50" providerId="LiveId" clId="{A8AD3515-4619-434F-814F-FFB8E0C707FB}" dt="2025-02-18T02:25:29.686" v="2907" actId="20577"/>
          <ac:spMkLst>
            <pc:docMk/>
            <pc:sldMk cId="692693259" sldId="266"/>
            <ac:spMk id="3" creationId="{E227966A-464E-4CEB-29B6-305DE2C019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" TargetMode="External"/><Relationship Id="rId2" Type="http://schemas.openxmlformats.org/officeDocument/2006/relationships/hyperlink" Target="https://aws.amazon.com/ek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s://www.digitalocean.com/products/kubernetes" TargetMode="External"/><Relationship Id="rId4" Type="http://schemas.openxmlformats.org/officeDocument/2006/relationships/hyperlink" Target="https://azure.microsoft.com/en-us/products/kubernetes-servi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2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9scli.io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8slens.dev/" TargetMode="Externa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Docker – an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Shahbaz Chaudhary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656B-D2B9-7652-819C-311DE74E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“Docker run” and its many variations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51DE4-D91E-6D8A-BB92-7AE1ADF94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i="1" dirty="0"/>
              <a:t>exec</a:t>
            </a:r>
            <a:r>
              <a:rPr lang="en-US" dirty="0"/>
              <a:t> to connect to a running container</a:t>
            </a:r>
          </a:p>
        </p:txBody>
      </p:sp>
    </p:spTree>
    <p:extLst>
      <p:ext uri="{BB962C8B-B14F-4D97-AF65-F5344CB8AC3E}">
        <p14:creationId xmlns:p14="http://schemas.microsoft.com/office/powerpoint/2010/main" val="158386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925E-47DC-F5D9-76D8-79C812B6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container, exit when the command exits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9C3D-685B-8116-2517-1BC6B1F96ED2}"/>
              </a:ext>
            </a:extLst>
          </p:cNvPr>
          <p:cNvSpPr txBox="1"/>
          <p:nvPr/>
        </p:nvSpPr>
        <p:spPr>
          <a:xfrm>
            <a:off x="771942" y="3683339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36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6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36AA-9673-EF54-3AA2-B572B010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349A-6D0A-F6B1-0F5E-12BB27F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connect to it interactively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A660C-48F8-F7D0-CA6D-E3D654E9CCC7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C276D2A-8AC3-30DE-D321-12FCEC98CCFC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C054C-4327-C909-6604-48A54D19BDB5}"/>
              </a:ext>
            </a:extLst>
          </p:cNvPr>
          <p:cNvSpPr txBox="1"/>
          <p:nvPr/>
        </p:nvSpPr>
        <p:spPr>
          <a:xfrm>
            <a:off x="2405195" y="4353133"/>
            <a:ext cx="184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</a:t>
            </a:r>
            <a:r>
              <a:rPr lang="en-US" i="1" dirty="0"/>
              <a:t>interactively</a:t>
            </a:r>
            <a:r>
              <a:rPr lang="en-US" dirty="0"/>
              <a:t>, accept keyboard input, etc.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2C1D6D2-6DB3-00F3-2469-6AF9C4715CD7}"/>
              </a:ext>
            </a:extLst>
          </p:cNvPr>
          <p:cNvSpPr/>
          <p:nvPr/>
        </p:nvSpPr>
        <p:spPr>
          <a:xfrm rot="13716098">
            <a:off x="4379159" y="3204023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B4887-899D-81A3-C95E-80AADFF242E9}"/>
              </a:ext>
            </a:extLst>
          </p:cNvPr>
          <p:cNvSpPr txBox="1"/>
          <p:nvPr/>
        </p:nvSpPr>
        <p:spPr>
          <a:xfrm>
            <a:off x="4111364" y="2575258"/>
            <a:ext cx="268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a fake ”console” to the container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E4696663-16CB-A697-7D58-B83883E79504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8BA1D-8FBD-1144-4907-ECCDB935E692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5090-D3F8-8BCD-F706-AE7A37AC0292}"/>
              </a:ext>
            </a:extLst>
          </p:cNvPr>
          <p:cNvSpPr txBox="1"/>
          <p:nvPr/>
        </p:nvSpPr>
        <p:spPr>
          <a:xfrm>
            <a:off x="771942" y="6128342"/>
            <a:ext cx="4429786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8F2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exec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20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20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98A90-054E-2BD9-7B50-5EC4420CD74D}"/>
              </a:ext>
            </a:extLst>
          </p:cNvPr>
          <p:cNvSpPr txBox="1"/>
          <p:nvPr/>
        </p:nvSpPr>
        <p:spPr>
          <a:xfrm>
            <a:off x="690362" y="5291852"/>
            <a:ext cx="156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container is already running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4F6B5EC-FFE8-F523-BA6B-BD5D47F6AC33}"/>
              </a:ext>
            </a:extLst>
          </p:cNvPr>
          <p:cNvSpPr/>
          <p:nvPr/>
        </p:nvSpPr>
        <p:spPr>
          <a:xfrm rot="8943183">
            <a:off x="2030748" y="5673848"/>
            <a:ext cx="114813" cy="28244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02A7-E562-53CA-636A-95DDF9A2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400-4524-74BF-AB6D-A66E06E7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run a service inside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43ADF-F638-5823-ED97-1E490C31B128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–p </a:t>
            </a:r>
            <a:r>
              <a:rPr lang="en-US" sz="3600" b="1" dirty="0">
                <a:solidFill>
                  <a:schemeClr val="accent5"/>
                </a:solidFill>
                <a:latin typeface="Consolas" panose="020B0609020204030204" pitchFamily="49" charset="0"/>
              </a:rPr>
              <a:t>8000</a:t>
            </a:r>
            <a:r>
              <a:rPr lang="en-US" sz="3600" b="1" dirty="0">
                <a:solidFill>
                  <a:schemeClr val="tx2"/>
                </a:solidFill>
                <a:latin typeface="Consolas" panose="020B0609020204030204" pitchFamily="49" charset="0"/>
              </a:rPr>
              <a:t>:8000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36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12A0D2D-A523-DA95-614B-E9FDF2D7CF83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E73B-CF83-696A-EB09-96453DED826C}"/>
              </a:ext>
            </a:extLst>
          </p:cNvPr>
          <p:cNvSpPr txBox="1"/>
          <p:nvPr/>
        </p:nvSpPr>
        <p:spPr>
          <a:xfrm>
            <a:off x="2405195" y="4353133"/>
            <a:ext cx="314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in “detached” mode, so you don’t have to keep the terminal window open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68BCD-D7DB-6E33-495C-599724EA4E77}"/>
              </a:ext>
            </a:extLst>
          </p:cNvPr>
          <p:cNvSpPr txBox="1"/>
          <p:nvPr/>
        </p:nvSpPr>
        <p:spPr>
          <a:xfrm>
            <a:off x="4668582" y="2575258"/>
            <a:ext cx="317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port inside </a:t>
            </a:r>
            <a:r>
              <a:rPr lang="en-US" dirty="0">
                <a:solidFill>
                  <a:schemeClr val="tx2"/>
                </a:solidFill>
              </a:rPr>
              <a:t>container</a:t>
            </a:r>
            <a:r>
              <a:rPr lang="en-US" dirty="0"/>
              <a:t> to a port on the </a:t>
            </a:r>
            <a:r>
              <a:rPr lang="en-US" dirty="0">
                <a:solidFill>
                  <a:schemeClr val="accent5"/>
                </a:solidFill>
              </a:rPr>
              <a:t>host machine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CE15EC6C-12C7-A7DC-1C15-93F9F55D5A16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A970A-9388-3079-3625-6586595AE5CA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8EEDB630-0539-4FB1-0665-57625AF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1582" y="1497021"/>
            <a:ext cx="988332" cy="988332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EB120499-2761-A967-DA19-CCD8A8E78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7" name="Graphic 16" descr="Connected outline">
            <a:extLst>
              <a:ext uri="{FF2B5EF4-FFF2-40B4-BE49-F238E27FC236}">
                <a16:creationId xmlns:a16="http://schemas.microsoft.com/office/drawing/2014/main" id="{6B9CB1FA-4A67-11E0-8E9D-F63D647B4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2360" y="1218503"/>
            <a:ext cx="988332" cy="9144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CF508E86-508F-71A1-6817-A8C7AF3E2B87}"/>
              </a:ext>
            </a:extLst>
          </p:cNvPr>
          <p:cNvSpPr/>
          <p:nvPr/>
        </p:nvSpPr>
        <p:spPr>
          <a:xfrm rot="5400000">
            <a:off x="5881807" y="2031743"/>
            <a:ext cx="265844" cy="2692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2E07-CDDE-9AD9-693F-75B51F19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F541-3A45-76BC-89AB-334A911A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 folder between host and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0CE66-37B2-5C03-7A6D-C6FFD43143E6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–v /host/path:/container/path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718A0-B54F-E156-2BB2-748BBB6680A0}"/>
              </a:ext>
            </a:extLst>
          </p:cNvPr>
          <p:cNvSpPr txBox="1"/>
          <p:nvPr/>
        </p:nvSpPr>
        <p:spPr>
          <a:xfrm>
            <a:off x="4734326" y="4300360"/>
            <a:ext cx="37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volume flag shares a folder between the host and the container</a:t>
            </a:r>
          </a:p>
        </p:txBody>
      </p:sp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45884F7D-B0FF-99B3-CE88-CB326108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816" y="1199278"/>
            <a:ext cx="988332" cy="988332"/>
          </a:xfrm>
          <a:prstGeom prst="rect">
            <a:avLst/>
          </a:prstGeom>
        </p:spPr>
      </p:pic>
      <p:pic>
        <p:nvPicPr>
          <p:cNvPr id="16" name="Graphic 15" descr="Laptop outline">
            <a:extLst>
              <a:ext uri="{FF2B5EF4-FFF2-40B4-BE49-F238E27FC236}">
                <a16:creationId xmlns:a16="http://schemas.microsoft.com/office/drawing/2014/main" id="{E7394276-A013-2AEE-02CE-743D7B5B0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8" name="Graphic 17" descr="Database outline">
            <a:extLst>
              <a:ext uri="{FF2B5EF4-FFF2-40B4-BE49-F238E27FC236}">
                <a16:creationId xmlns:a16="http://schemas.microsoft.com/office/drawing/2014/main" id="{D114FA06-82CF-50F9-27AF-BB20E0F6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692" y="2018555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8E5743-5B98-F242-AF03-54891B78F59C}"/>
              </a:ext>
            </a:extLst>
          </p:cNvPr>
          <p:cNvCxnSpPr/>
          <p:nvPr/>
        </p:nvCxnSpPr>
        <p:spPr>
          <a:xfrm>
            <a:off x="8005313" y="2682815"/>
            <a:ext cx="424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1E1AC-968A-7948-C93B-EFFDE0D5B1DC}"/>
              </a:ext>
            </a:extLst>
          </p:cNvPr>
          <p:cNvCxnSpPr>
            <a:cxnSpLocks/>
          </p:cNvCxnSpPr>
          <p:nvPr/>
        </p:nvCxnSpPr>
        <p:spPr>
          <a:xfrm flipV="1">
            <a:off x="8005313" y="1950571"/>
            <a:ext cx="1839316" cy="64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6DBE896-31F9-DA28-7163-E43B0006D428}"/>
              </a:ext>
            </a:extLst>
          </p:cNvPr>
          <p:cNvSpPr/>
          <p:nvPr/>
        </p:nvSpPr>
        <p:spPr>
          <a:xfrm rot="5400000">
            <a:off x="6352406" y="1318380"/>
            <a:ext cx="232914" cy="56270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6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7332-C2E3-822E-9DED-B5BB6344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6EB0-BBFA-BC8F-A94B-2ADDBEA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docker, even on reboot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32872-083E-A433-309C-E229181A7F33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–restart always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5AD8-E70E-A746-AB89-5C62572FA047}"/>
              </a:ext>
            </a:extLst>
          </p:cNvPr>
          <p:cNvSpPr txBox="1"/>
          <p:nvPr/>
        </p:nvSpPr>
        <p:spPr>
          <a:xfrm>
            <a:off x="4734326" y="4300360"/>
            <a:ext cx="379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the computer shuts down, when it starts back up, bring up docker container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AAE5AFE-CF2F-74D5-114F-1676579843F4}"/>
              </a:ext>
            </a:extLst>
          </p:cNvPr>
          <p:cNvSpPr/>
          <p:nvPr/>
        </p:nvSpPr>
        <p:spPr>
          <a:xfrm rot="5400000">
            <a:off x="5042996" y="2627791"/>
            <a:ext cx="119245" cy="2894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1F40CC59-D87D-ED8A-D9B4-592062572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354" y="487412"/>
            <a:ext cx="2461156" cy="2461156"/>
          </a:xfrm>
          <a:prstGeom prst="rect">
            <a:avLst/>
          </a:prstGeom>
        </p:spPr>
      </p:pic>
      <p:pic>
        <p:nvPicPr>
          <p:cNvPr id="8" name="Graphic 7" descr="Power with solid fill">
            <a:extLst>
              <a:ext uri="{FF2B5EF4-FFF2-40B4-BE49-F238E27FC236}">
                <a16:creationId xmlns:a16="http://schemas.microsoft.com/office/drawing/2014/main" id="{7CB4768A-5308-72B3-FFB0-5DE8C6C9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07" y="1129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6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0F50-CECC-9353-87D6-41A81A2B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0BC9-13F5-D2FB-42E8-9876589E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“Push” your image to Docker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634F7-8D6F-438A-6192-933CB9D0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“pull” as well</a:t>
            </a:r>
          </a:p>
        </p:txBody>
      </p:sp>
    </p:spTree>
    <p:extLst>
      <p:ext uri="{BB962C8B-B14F-4D97-AF65-F5344CB8AC3E}">
        <p14:creationId xmlns:p14="http://schemas.microsoft.com/office/powerpoint/2010/main" val="299643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EDA5-FB5C-220A-90C6-60F4684B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Hub.docker.com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one of many public docker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ADA56-BB02-728B-D61A-DDFA87EF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10" y="2061149"/>
            <a:ext cx="7772400" cy="3392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10319B9F-7E89-36EF-0293-C1EF627D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872" y="3290977"/>
            <a:ext cx="477321" cy="477321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A188CD55-4A44-7533-1014-084063434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8752" y="2169544"/>
            <a:ext cx="914400" cy="914400"/>
          </a:xfrm>
          <a:prstGeom prst="rect">
            <a:avLst/>
          </a:prstGeom>
        </p:spPr>
      </p:pic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F15D6982-3D26-9D95-EFAD-C5F529D1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970" y="4404182"/>
            <a:ext cx="477321" cy="477321"/>
          </a:xfrm>
          <a:prstGeom prst="rect">
            <a:avLst/>
          </a:prstGeom>
        </p:spPr>
      </p:pic>
      <p:pic>
        <p:nvPicPr>
          <p:cNvPr id="10" name="Graphic 9" descr="Laptop outline">
            <a:extLst>
              <a:ext uri="{FF2B5EF4-FFF2-40B4-BE49-F238E27FC236}">
                <a16:creationId xmlns:a16="http://schemas.microsoft.com/office/drawing/2014/main" id="{6DCD4242-2D98-E9A2-B4F5-6916E1F2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444" y="4419690"/>
            <a:ext cx="477321" cy="477321"/>
          </a:xfrm>
          <a:prstGeom prst="rect">
            <a:avLst/>
          </a:prstGeom>
        </p:spPr>
      </p:pic>
      <p:pic>
        <p:nvPicPr>
          <p:cNvPr id="11" name="Graphic 10" descr="Laptop outline">
            <a:extLst>
              <a:ext uri="{FF2B5EF4-FFF2-40B4-BE49-F238E27FC236}">
                <a16:creationId xmlns:a16="http://schemas.microsoft.com/office/drawing/2014/main" id="{E1738949-BA23-D2E8-1CD4-3370AA75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784" y="3834437"/>
            <a:ext cx="477321" cy="477321"/>
          </a:xfrm>
          <a:prstGeom prst="rect">
            <a:avLst/>
          </a:prstGeom>
        </p:spPr>
      </p:pic>
      <p:pic>
        <p:nvPicPr>
          <p:cNvPr id="12" name="Graphic 11" descr="Laptop outline">
            <a:extLst>
              <a:ext uri="{FF2B5EF4-FFF2-40B4-BE49-F238E27FC236}">
                <a16:creationId xmlns:a16="http://schemas.microsoft.com/office/drawing/2014/main" id="{28168382-C34C-6C53-504D-3FA11084B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107" y="3834437"/>
            <a:ext cx="477321" cy="477321"/>
          </a:xfrm>
          <a:prstGeom prst="rect">
            <a:avLst/>
          </a:prstGeom>
        </p:spPr>
      </p:pic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21ECF47-4516-B78D-3FDC-D2D43F9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430" y="3834437"/>
            <a:ext cx="477321" cy="4773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47D8C2-F9CF-B22A-3E06-C27914868025}"/>
              </a:ext>
            </a:extLst>
          </p:cNvPr>
          <p:cNvCxnSpPr>
            <a:stCxn id="5" idx="0"/>
          </p:cNvCxnSpPr>
          <p:nvPr/>
        </p:nvCxnSpPr>
        <p:spPr>
          <a:xfrm flipV="1">
            <a:off x="934533" y="2626744"/>
            <a:ext cx="715673" cy="66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9F7D14-DC83-2E87-8460-6A1CC0FD3D61}"/>
              </a:ext>
            </a:extLst>
          </p:cNvPr>
          <p:cNvCxnSpPr>
            <a:endCxn id="11" idx="0"/>
          </p:cNvCxnSpPr>
          <p:nvPr/>
        </p:nvCxnSpPr>
        <p:spPr>
          <a:xfrm flipH="1">
            <a:off x="1709445" y="3028950"/>
            <a:ext cx="238659" cy="80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682DF-9DEA-99C8-1D64-179631984ED9}"/>
              </a:ext>
            </a:extLst>
          </p:cNvPr>
          <p:cNvCxnSpPr>
            <a:cxnSpLocks/>
          </p:cNvCxnSpPr>
          <p:nvPr/>
        </p:nvCxnSpPr>
        <p:spPr>
          <a:xfrm>
            <a:off x="2089781" y="3053736"/>
            <a:ext cx="201986" cy="78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261342-F7EF-148D-A2BF-6245F4DC29C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20263" y="3038649"/>
            <a:ext cx="653828" cy="79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14C503-5700-40A6-9B22-677D83BB8573}"/>
              </a:ext>
            </a:extLst>
          </p:cNvPr>
          <p:cNvCxnSpPr>
            <a:cxnSpLocks/>
          </p:cNvCxnSpPr>
          <p:nvPr/>
        </p:nvCxnSpPr>
        <p:spPr>
          <a:xfrm flipH="1">
            <a:off x="1992554" y="3053736"/>
            <a:ext cx="37541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422DBB-0388-1E3A-481E-8BE3E6F5CE17}"/>
              </a:ext>
            </a:extLst>
          </p:cNvPr>
          <p:cNvCxnSpPr>
            <a:cxnSpLocks/>
          </p:cNvCxnSpPr>
          <p:nvPr/>
        </p:nvCxnSpPr>
        <p:spPr>
          <a:xfrm>
            <a:off x="2160577" y="3053736"/>
            <a:ext cx="547509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BFC8FB-9DB4-E7F7-B80B-9E8F19DCFAD8}"/>
              </a:ext>
            </a:extLst>
          </p:cNvPr>
          <p:cNvSpPr txBox="1"/>
          <p:nvPr/>
        </p:nvSpPr>
        <p:spPr>
          <a:xfrm rot="18986538">
            <a:off x="695604" y="2747711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A792C-B0EF-56A4-92F0-AB645EDCC8D7}"/>
              </a:ext>
            </a:extLst>
          </p:cNvPr>
          <p:cNvSpPr txBox="1"/>
          <p:nvPr/>
        </p:nvSpPr>
        <p:spPr>
          <a:xfrm>
            <a:off x="1727353" y="3410949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21EA1D1-9DD9-957A-C66A-54451CA3BD01}"/>
              </a:ext>
            </a:extLst>
          </p:cNvPr>
          <p:cNvSpPr/>
          <p:nvPr/>
        </p:nvSpPr>
        <p:spPr>
          <a:xfrm rot="1279297">
            <a:off x="11000161" y="2867522"/>
            <a:ext cx="185737" cy="428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0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9B5C-8491-5C8E-2F71-104E6AAF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create a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81A40-6DD9-9442-5F70-65801E39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80" y="1936043"/>
            <a:ext cx="7772400" cy="436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FEA81A-6F28-4D03-54CD-4162992E1ED3}"/>
              </a:ext>
            </a:extLst>
          </p:cNvPr>
          <p:cNvCxnSpPr/>
          <p:nvPr/>
        </p:nvCxnSpPr>
        <p:spPr>
          <a:xfrm flipV="1">
            <a:off x="2721769" y="2778919"/>
            <a:ext cx="1428750" cy="7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59157C-A43A-73E8-B853-71A9EB2CA214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04056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16FB-FA21-156B-0109-484045F2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7778-4C91-24E0-C591-48EC2E07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your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34FB-EDB4-F713-92E7-19F4445F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53"/>
          <a:stretch>
            <a:fillRect/>
          </a:stretch>
        </p:blipFill>
        <p:spPr>
          <a:xfrm>
            <a:off x="3976647" y="800098"/>
            <a:ext cx="6108700" cy="145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876D7-B842-B761-4C6F-A2E651A1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664"/>
          <a:stretch>
            <a:fillRect/>
          </a:stretch>
        </p:blipFill>
        <p:spPr>
          <a:xfrm>
            <a:off x="711933" y="2336168"/>
            <a:ext cx="6108700" cy="24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5CB78-F1A5-CDFC-011A-6F1D34EB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47" y="2637138"/>
            <a:ext cx="62484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31B7F-E4DB-278E-4C16-9B5623FB30CB}"/>
              </a:ext>
            </a:extLst>
          </p:cNvPr>
          <p:cNvSpPr/>
          <p:nvPr/>
        </p:nvSpPr>
        <p:spPr>
          <a:xfrm>
            <a:off x="3982550" y="1406892"/>
            <a:ext cx="6029864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B79E4B-EAC0-6DF0-430E-EF3F9AC55D1A}"/>
              </a:ext>
            </a:extLst>
          </p:cNvPr>
          <p:cNvSpPr/>
          <p:nvPr/>
        </p:nvSpPr>
        <p:spPr>
          <a:xfrm>
            <a:off x="3982549" y="3230036"/>
            <a:ext cx="6175837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3ED49-6D81-2C27-84F3-517F86F8525B}"/>
              </a:ext>
            </a:extLst>
          </p:cNvPr>
          <p:cNvSpPr/>
          <p:nvPr/>
        </p:nvSpPr>
        <p:spPr>
          <a:xfrm>
            <a:off x="3983791" y="3456288"/>
            <a:ext cx="6175837" cy="226252"/>
          </a:xfrm>
          <a:prstGeom prst="roundRect">
            <a:avLst/>
          </a:prstGeom>
          <a:solidFill>
            <a:schemeClr val="accent5">
              <a:alpha val="1882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A79B91-E9DC-54A7-E418-7604CA9D6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94" y="4461357"/>
            <a:ext cx="7772400" cy="200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1A559-1F26-3E65-C194-35D0CE6027F5}"/>
              </a:ext>
            </a:extLst>
          </p:cNvPr>
          <p:cNvCxnSpPr>
            <a:cxnSpLocks/>
          </p:cNvCxnSpPr>
          <p:nvPr/>
        </p:nvCxnSpPr>
        <p:spPr>
          <a:xfrm flipV="1">
            <a:off x="2721769" y="2637138"/>
            <a:ext cx="471487" cy="8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B9894A-7320-0023-2516-22FE6C1B656B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4474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60CD-65AE-9DCB-ABB6-B1ED9D14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3" y="702156"/>
            <a:ext cx="11177315" cy="1188720"/>
          </a:xfrm>
        </p:spPr>
        <p:txBody>
          <a:bodyPr/>
          <a:lstStyle/>
          <a:p>
            <a:r>
              <a:rPr lang="en-US" dirty="0"/>
              <a:t>Docker keeps laptop to prod environments identical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2BB4-0F42-C1CC-E8F8-8D8152E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Bad environments can cause production crashes, which are very difficult to catch earlier</a:t>
            </a:r>
          </a:p>
          <a:p>
            <a:r>
              <a:rPr lang="en-US" dirty="0"/>
              <a:t>Python has </a:t>
            </a:r>
            <a:r>
              <a:rPr lang="en-US" dirty="0" err="1">
                <a:latin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virtualenv</a:t>
            </a:r>
            <a:r>
              <a:rPr lang="en-US" dirty="0">
                <a:latin typeface="Consolas" panose="020B0609020204030204" pitchFamily="49" charset="0"/>
              </a:rPr>
              <a:t> or </a:t>
            </a:r>
            <a:r>
              <a:rPr lang="en-US" dirty="0" err="1">
                <a:latin typeface="Consolas" panose="020B0609020204030204" pitchFamily="49" charset="0"/>
              </a:rPr>
              <a:t>uv</a:t>
            </a:r>
            <a:r>
              <a:rPr lang="en-US" dirty="0"/>
              <a:t>, but </a:t>
            </a:r>
            <a:r>
              <a:rPr lang="en-US" dirty="0">
                <a:latin typeface="Consolas" panose="020B0609020204030204" pitchFamily="49" charset="0"/>
              </a:rPr>
              <a:t>docker</a:t>
            </a:r>
            <a:r>
              <a:rPr lang="en-US" dirty="0"/>
              <a:t> is a more general solution to freezing environments</a:t>
            </a:r>
          </a:p>
          <a:p>
            <a:r>
              <a:rPr lang="en-US" dirty="0"/>
              <a:t>Virtual machines simulate the whole machine (including hardware), docker simulates running a process on a </a:t>
            </a:r>
            <a:r>
              <a:rPr lang="en-US" dirty="0" err="1"/>
              <a:t>linux</a:t>
            </a:r>
            <a:r>
              <a:rPr lang="en-US" dirty="0"/>
              <a:t> machine – hence MUCH lighter</a:t>
            </a:r>
          </a:p>
        </p:txBody>
      </p:sp>
      <p:pic>
        <p:nvPicPr>
          <p:cNvPr id="4" name="Graphic 3" descr="Angry face with solid fill with solid fill">
            <a:extLst>
              <a:ext uri="{FF2B5EF4-FFF2-40B4-BE49-F238E27FC236}">
                <a16:creationId xmlns:a16="http://schemas.microsoft.com/office/drawing/2014/main" id="{7B308018-4916-2802-FB01-2090D7E3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74" y="5049595"/>
            <a:ext cx="373576" cy="373576"/>
          </a:xfrm>
          <a:prstGeom prst="rect">
            <a:avLst/>
          </a:prstGeom>
        </p:spPr>
      </p:pic>
      <p:pic>
        <p:nvPicPr>
          <p:cNvPr id="5" name="Graphic 4" descr="Surprised face with solid fill with solid fill">
            <a:extLst>
              <a:ext uri="{FF2B5EF4-FFF2-40B4-BE49-F238E27FC236}">
                <a16:creationId xmlns:a16="http://schemas.microsoft.com/office/drawing/2014/main" id="{06FF59E4-F94D-8ED6-2D80-0877A8E1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274" y="4599607"/>
            <a:ext cx="373576" cy="3735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E21FDC-F6FF-732F-9BA4-324ACF97A97F}"/>
              </a:ext>
            </a:extLst>
          </p:cNvPr>
          <p:cNvSpPr txBox="1">
            <a:spLocks/>
          </p:cNvSpPr>
          <p:nvPr/>
        </p:nvSpPr>
        <p:spPr>
          <a:xfrm>
            <a:off x="1373758" y="4281862"/>
            <a:ext cx="1058587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Sorry, it worked on my laptop</a:t>
            </a:r>
            <a:br>
              <a:rPr lang="en-US"/>
            </a:br>
            <a:r>
              <a:rPr lang="en-US"/>
              <a:t>Then we’ll ship your laptop to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7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FAF-1974-438F-BD0F-0F60249E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image is now available for others to “pull”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D26A9-8CB4-FB29-F2F0-E0D5C3E9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92" y="1965036"/>
            <a:ext cx="7772400" cy="401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20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40DB-0FC7-53FF-D713-68422BF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use docker desktop to push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C86DA-2636-EFCD-9ABF-5B638E9E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07" y="1907637"/>
            <a:ext cx="7772400" cy="4464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70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A4C5-2D06-188A-B7FD-F853323A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to a remote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A225B-8C21-E517-B7F8-E1129BBFB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18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AF968C-76B3-5D84-9A81-2EDAF272256A}"/>
              </a:ext>
            </a:extLst>
          </p:cNvPr>
          <p:cNvSpPr/>
          <p:nvPr/>
        </p:nvSpPr>
        <p:spPr>
          <a:xfrm>
            <a:off x="-7154" y="4606124"/>
            <a:ext cx="12206618" cy="2259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94678-EE03-D542-3D53-2AF1804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container to a remote machine via ssh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8129AEC-8D9A-A520-45C1-B51BF7B7D946}"/>
              </a:ext>
            </a:extLst>
          </p:cNvPr>
          <p:cNvSpPr/>
          <p:nvPr/>
        </p:nvSpPr>
        <p:spPr>
          <a:xfrm>
            <a:off x="3060855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85ED708D-D442-867B-0518-1764567C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8770" y="2095006"/>
            <a:ext cx="914400" cy="914400"/>
          </a:xfrm>
          <a:prstGeom prst="rect">
            <a:avLst/>
          </a:prstGeom>
        </p:spPr>
      </p:pic>
      <p:pic>
        <p:nvPicPr>
          <p:cNvPr id="7" name="Graphic 6" descr="Stop with solid fill">
            <a:extLst>
              <a:ext uri="{FF2B5EF4-FFF2-40B4-BE49-F238E27FC236}">
                <a16:creationId xmlns:a16="http://schemas.microsoft.com/office/drawing/2014/main" id="{C77929D7-70E0-5B94-594A-8CA3632D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5862" y="2095006"/>
            <a:ext cx="914400" cy="914400"/>
          </a:xfrm>
          <a:prstGeom prst="rect">
            <a:avLst/>
          </a:prstGeom>
        </p:spPr>
      </p:pic>
      <p:pic>
        <p:nvPicPr>
          <p:cNvPr id="9" name="Graphic 8" descr="No sign with solid fill">
            <a:extLst>
              <a:ext uri="{FF2B5EF4-FFF2-40B4-BE49-F238E27FC236}">
                <a16:creationId xmlns:a16="http://schemas.microsoft.com/office/drawing/2014/main" id="{F13C9101-0A9F-8BA0-6542-96F81939D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7316" y="2095006"/>
            <a:ext cx="914400" cy="914400"/>
          </a:xfrm>
          <a:prstGeom prst="rect">
            <a:avLst/>
          </a:prstGeom>
        </p:spPr>
      </p:pic>
      <p:pic>
        <p:nvPicPr>
          <p:cNvPr id="13" name="Graphic 12" descr="Download from cloud with solid fill">
            <a:extLst>
              <a:ext uri="{FF2B5EF4-FFF2-40B4-BE49-F238E27FC236}">
                <a16:creationId xmlns:a16="http://schemas.microsoft.com/office/drawing/2014/main" id="{D3414772-AFDF-BBCE-81CC-5244B4F99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408" y="2095006"/>
            <a:ext cx="914400" cy="914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CE22194-985F-6013-9CF7-DABA0818C3B9}"/>
              </a:ext>
            </a:extLst>
          </p:cNvPr>
          <p:cNvSpPr/>
          <p:nvPr/>
        </p:nvSpPr>
        <p:spPr>
          <a:xfrm>
            <a:off x="5402309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0397302-06CA-4FB9-F025-2F2D24BC9D5B}"/>
              </a:ext>
            </a:extLst>
          </p:cNvPr>
          <p:cNvSpPr/>
          <p:nvPr/>
        </p:nvSpPr>
        <p:spPr>
          <a:xfrm>
            <a:off x="7743763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C1C07-F7D2-6FDF-EAF5-6BF15A0EDEF5}"/>
              </a:ext>
            </a:extLst>
          </p:cNvPr>
          <p:cNvSpPr txBox="1"/>
          <p:nvPr/>
        </p:nvSpPr>
        <p:spPr>
          <a:xfrm>
            <a:off x="840737" y="3250095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:latest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55E38-FC03-D8A2-90AE-13EF5503BDE8}"/>
              </a:ext>
            </a:extLst>
          </p:cNvPr>
          <p:cNvSpPr txBox="1"/>
          <p:nvPr/>
        </p:nvSpPr>
        <p:spPr>
          <a:xfrm>
            <a:off x="3318893" y="3557872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87013-FCD2-CABC-9358-280E1A87CEEA}"/>
              </a:ext>
            </a:extLst>
          </p:cNvPr>
          <p:cNvSpPr txBox="1"/>
          <p:nvPr/>
        </p:nvSpPr>
        <p:spPr>
          <a:xfrm>
            <a:off x="5690055" y="3865649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174F-AFD4-8090-682D-888E1A23B1D0}"/>
              </a:ext>
            </a:extLst>
          </p:cNvPr>
          <p:cNvSpPr txBox="1"/>
          <p:nvPr/>
        </p:nvSpPr>
        <p:spPr>
          <a:xfrm>
            <a:off x="7226928" y="4290883"/>
            <a:ext cx="4756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CE54D-DD1D-DBF9-F8C4-FEF6C1E95C8F}"/>
              </a:ext>
            </a:extLst>
          </p:cNvPr>
          <p:cNvSpPr txBox="1"/>
          <p:nvPr/>
        </p:nvSpPr>
        <p:spPr>
          <a:xfrm>
            <a:off x="335901" y="4767612"/>
            <a:ext cx="112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</a:t>
            </a:r>
            <a:r>
              <a:rPr lang="en-US" i="1" dirty="0"/>
              <a:t>ssh</a:t>
            </a:r>
            <a:r>
              <a:rPr lang="en-US" dirty="0"/>
              <a:t> into the remote machine and run these commands or execute them as a remote script, executed locally: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0B9A3-5BE4-8A26-CBEE-467736F933F1}"/>
              </a:ext>
            </a:extLst>
          </p:cNvPr>
          <p:cNvSpPr txBox="1"/>
          <p:nvPr/>
        </p:nvSpPr>
        <p:spPr>
          <a:xfrm>
            <a:off x="1342184" y="5182907"/>
            <a:ext cx="6401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ssh </a:t>
            </a:r>
            <a:r>
              <a:rPr lang="en-US" sz="1600" b="1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user@remote_host</a:t>
            </a:r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&lt;&lt; ‘EOF’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image_name:latest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32553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5861-4696-9760-DFA7-9A162475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D4EA0-CD9F-48B8-513D-24A5E56DB968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B3E34-457C-7B24-3AC4-CB4B5F34FE14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DFBC46-F1CD-6871-A712-FB5CE40604F1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4342C66-D993-13EC-B01D-2F4A5F128A4D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C8A9E-C092-1F2A-B129-9513FD42F2F0}"/>
              </a:ext>
            </a:extLst>
          </p:cNvPr>
          <p:cNvSpPr txBox="1"/>
          <p:nvPr/>
        </p:nvSpPr>
        <p:spPr>
          <a:xfrm>
            <a:off x="5119802" y="6247778"/>
            <a:ext cx="6485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these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yamls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actual GitHub project at: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falconair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mleng_sayhi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/tree/main/.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/workflows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842409BF-EA67-82FA-03F0-E3BBCF5423AA}"/>
              </a:ext>
            </a:extLst>
          </p:cNvPr>
          <p:cNvSpPr/>
          <p:nvPr/>
        </p:nvSpPr>
        <p:spPr>
          <a:xfrm rot="15180608">
            <a:off x="5679239" y="5973480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4A3B-CEDF-CB94-024B-D447F0232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4F7A-49C5-383C-E59B-FDE08CEF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89DBE-AA7B-12E4-4EAC-51869C049811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3933E-B9EA-F641-057F-890C36A54CE4}"/>
              </a:ext>
            </a:extLst>
          </p:cNvPr>
          <p:cNvSpPr/>
          <p:nvPr/>
        </p:nvSpPr>
        <p:spPr>
          <a:xfrm>
            <a:off x="307122" y="2615184"/>
            <a:ext cx="6185118" cy="813816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7322B-FE64-F020-3BC9-968E8AF66CFB}"/>
              </a:ext>
            </a:extLst>
          </p:cNvPr>
          <p:cNvSpPr/>
          <p:nvPr/>
        </p:nvSpPr>
        <p:spPr>
          <a:xfrm>
            <a:off x="307122" y="3429000"/>
            <a:ext cx="6185118" cy="64008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6DBB6-A424-AD7B-51ED-38E5D48A6DD4}"/>
              </a:ext>
            </a:extLst>
          </p:cNvPr>
          <p:cNvSpPr/>
          <p:nvPr/>
        </p:nvSpPr>
        <p:spPr>
          <a:xfrm>
            <a:off x="307122" y="4233672"/>
            <a:ext cx="6185118" cy="512064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E235C-170A-6111-814D-B44ED5C0552A}"/>
              </a:ext>
            </a:extLst>
          </p:cNvPr>
          <p:cNvSpPr/>
          <p:nvPr/>
        </p:nvSpPr>
        <p:spPr>
          <a:xfrm>
            <a:off x="307122" y="4745736"/>
            <a:ext cx="6185118" cy="505864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97407-72D3-AEFB-5E2F-B4EF48E3CB6B}"/>
              </a:ext>
            </a:extLst>
          </p:cNvPr>
          <p:cNvSpPr/>
          <p:nvPr/>
        </p:nvSpPr>
        <p:spPr>
          <a:xfrm>
            <a:off x="307122" y="5251599"/>
            <a:ext cx="6185118" cy="99617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1795A-23BC-F81C-B41A-B692CEE4BDDF}"/>
              </a:ext>
            </a:extLst>
          </p:cNvPr>
          <p:cNvSpPr/>
          <p:nvPr/>
        </p:nvSpPr>
        <p:spPr>
          <a:xfrm>
            <a:off x="6543081" y="2412461"/>
            <a:ext cx="5601644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1BA66-FBBB-D417-23CA-7D8CAEDF2C15}"/>
              </a:ext>
            </a:extLst>
          </p:cNvPr>
          <p:cNvSpPr/>
          <p:nvPr/>
        </p:nvSpPr>
        <p:spPr>
          <a:xfrm>
            <a:off x="6543081" y="3538541"/>
            <a:ext cx="5648919" cy="269094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3A823-E7EE-12A2-E063-FE5D81805C81}"/>
              </a:ext>
            </a:extLst>
          </p:cNvPr>
          <p:cNvSpPr txBox="1"/>
          <p:nvPr/>
        </p:nvSpPr>
        <p:spPr>
          <a:xfrm>
            <a:off x="2967136" y="2964900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code is pushed to the prod branch, execute the following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6BE36-48BC-5E42-F3EE-18385E746CA5}"/>
              </a:ext>
            </a:extLst>
          </p:cNvPr>
          <p:cNvSpPr txBox="1"/>
          <p:nvPr/>
        </p:nvSpPr>
        <p:spPr>
          <a:xfrm>
            <a:off x="3045968" y="375796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…in an Ubuntu virtual 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59DCF-4905-3C97-8067-B66BC60AF9FF}"/>
              </a:ext>
            </a:extLst>
          </p:cNvPr>
          <p:cNvSpPr txBox="1"/>
          <p:nvPr/>
        </p:nvSpPr>
        <p:spPr>
          <a:xfrm>
            <a:off x="3018767" y="4547028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the current date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DAFBE-F810-3581-2CAA-A0676B78F69C}"/>
              </a:ext>
            </a:extLst>
          </p:cNvPr>
          <p:cNvSpPr txBox="1"/>
          <p:nvPr/>
        </p:nvSpPr>
        <p:spPr>
          <a:xfrm>
            <a:off x="2995129" y="502273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 out the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repository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8C0DAD-2A89-CDC6-D618-4398FB8B64E5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567B1-EACC-EF87-36BA-E2E2F95AFF00}"/>
              </a:ext>
            </a:extLst>
          </p:cNvPr>
          <p:cNvSpPr txBox="1"/>
          <p:nvPr/>
        </p:nvSpPr>
        <p:spPr>
          <a:xfrm>
            <a:off x="525055" y="6253577"/>
            <a:ext cx="59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“GitHub Action to extract metadata (tags, labels) from Git reference and GitHub events for Docker” (??) from Docker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163DE-39CB-93C9-E22A-3DCE40E392FA}"/>
              </a:ext>
            </a:extLst>
          </p:cNvPr>
          <p:cNvSpPr txBox="1"/>
          <p:nvPr/>
        </p:nvSpPr>
        <p:spPr>
          <a:xfrm>
            <a:off x="9900300" y="3301171"/>
            <a:ext cx="234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 in to docker hub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59333-6C04-26C4-80D2-D7151B784A24}"/>
              </a:ext>
            </a:extLst>
          </p:cNvPr>
          <p:cNvSpPr txBox="1"/>
          <p:nvPr/>
        </p:nvSpPr>
        <p:spPr>
          <a:xfrm>
            <a:off x="8387767" y="5791912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docker image and push to docker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9443-EB0F-2E40-E7F7-0E24837C2279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4407FAC-76FA-5EEA-9AD4-D18E79DE9441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234F-593A-0044-862F-B36FFB9B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5C6E14-9D71-3E63-1051-FEBD6F0938BA}"/>
              </a:ext>
            </a:extLst>
          </p:cNvPr>
          <p:cNvSpPr txBox="1"/>
          <p:nvPr/>
        </p:nvSpPr>
        <p:spPr>
          <a:xfrm>
            <a:off x="624813" y="1749361"/>
            <a:ext cx="10394769" cy="476027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Docker Image to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workflow_run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This GitHub Action depends on another, which package up docker and pushes it to a docker repo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["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"]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types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completed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deploy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If the docker build went ok and the image was pushed to the docker repo, then deploy it to the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github.event.workflow_run.conclusion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== 'success'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to Linux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appleboy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/ssh-action@v1.0.3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host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secrets.SERVER_HOST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secrets.SERVER_USER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secrets.SERVER_SSH_KEY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pull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stop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rm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run -d --name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A3BE8C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-v /opt/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assignment_outputs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:/app/data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5896C-2729-F779-8FDA-594C86B41554}"/>
              </a:ext>
            </a:extLst>
          </p:cNvPr>
          <p:cNvSpPr/>
          <p:nvPr/>
        </p:nvSpPr>
        <p:spPr>
          <a:xfrm>
            <a:off x="575893" y="4274823"/>
            <a:ext cx="11616106" cy="2234815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AEB3-2068-0B23-F233-CA16C1FE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1F173-8322-9028-3855-1B47DC43B7D0}"/>
              </a:ext>
            </a:extLst>
          </p:cNvPr>
          <p:cNvSpPr/>
          <p:nvPr/>
        </p:nvSpPr>
        <p:spPr>
          <a:xfrm>
            <a:off x="624812" y="3206848"/>
            <a:ext cx="11567187" cy="926240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4E50A-2ED7-A40F-EF37-31CD4C307A21}"/>
              </a:ext>
            </a:extLst>
          </p:cNvPr>
          <p:cNvSpPr/>
          <p:nvPr/>
        </p:nvSpPr>
        <p:spPr>
          <a:xfrm>
            <a:off x="575894" y="2065225"/>
            <a:ext cx="11616106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06C38-FCB7-5C31-85DA-8E33B87656A2}"/>
              </a:ext>
            </a:extLst>
          </p:cNvPr>
          <p:cNvSpPr txBox="1"/>
          <p:nvPr/>
        </p:nvSpPr>
        <p:spPr>
          <a:xfrm>
            <a:off x="7091080" y="4884398"/>
            <a:ext cx="349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into the remote server,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the docker image,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 the previous one,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remove the previous one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run the latest</a:t>
            </a:r>
          </a:p>
        </p:txBody>
      </p:sp>
    </p:spTree>
    <p:extLst>
      <p:ext uri="{BB962C8B-B14F-4D97-AF65-F5344CB8AC3E}">
        <p14:creationId xmlns:p14="http://schemas.microsoft.com/office/powerpoint/2010/main" val="63826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0C9C-C9F3-BA66-F7FB-A2290ECE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CF38-7CBF-97C6-017D-84B93455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57639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17-55A8-A889-FC18-6CBCDDF0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abusing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966A-464E-4CEB-29B6-305DE2C0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Docker is based on a set of </a:t>
            </a:r>
            <a:r>
              <a:rPr lang="en-US" dirty="0" err="1"/>
              <a:t>linux</a:t>
            </a:r>
            <a:r>
              <a:rPr lang="en-US" dirty="0"/>
              <a:t> technologies which allow the operating system to isolate processes and make them believe they are the only ones running.</a:t>
            </a:r>
          </a:p>
          <a:p>
            <a:pPr lvl="1"/>
            <a:r>
              <a:rPr lang="en-US" dirty="0"/>
              <a:t>Compare this with normal </a:t>
            </a:r>
            <a:r>
              <a:rPr lang="en-US" dirty="0" err="1"/>
              <a:t>linux</a:t>
            </a:r>
            <a:r>
              <a:rPr lang="en-US" dirty="0"/>
              <a:t> accounts where you can see that there are other user on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/home</a:t>
            </a:r>
            <a:r>
              <a:rPr lang="en-US" dirty="0"/>
              <a:t> and other processes running via </a:t>
            </a:r>
            <a:r>
              <a:rPr lang="en-US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ef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1" dirty="0"/>
              <a:t>When we run Docker on Windows or Mac, </a:t>
            </a:r>
            <a:r>
              <a:rPr lang="en-US" b="1" dirty="0" err="1"/>
              <a:t>linux</a:t>
            </a:r>
            <a:r>
              <a:rPr lang="en-US" b="1" dirty="0"/>
              <a:t> is being virtualized first, then docker is being run inside it!</a:t>
            </a:r>
          </a:p>
          <a:p>
            <a:pPr lvl="1"/>
            <a:endParaRPr lang="en-US" dirty="0"/>
          </a:p>
          <a:p>
            <a:r>
              <a:rPr lang="en-US" dirty="0"/>
              <a:t>Docker environment </a:t>
            </a:r>
            <a:r>
              <a:rPr lang="en-US" b="1" dirty="0"/>
              <a:t>should be set up entirely via </a:t>
            </a:r>
            <a:r>
              <a:rPr lang="en-US" b="1" dirty="0" err="1"/>
              <a:t>Dockerfile</a:t>
            </a:r>
            <a:r>
              <a:rPr lang="en-US" dirty="0"/>
              <a:t>. Do NOT execute commands on the shell to update the environment. That defeats the purpose of docker. I have seen this in online tutorials</a:t>
            </a:r>
          </a:p>
          <a:p>
            <a:pPr lvl="1"/>
            <a:r>
              <a:rPr lang="en-US" dirty="0"/>
              <a:t>But you can enter the shell, as if you were ssh into a remote machine: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9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E4A2-B369-E243-AC44-BC180708B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 to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B03AB-38E0-9F93-30F5-5D823F091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Run docker across a cluster</a:t>
            </a:r>
          </a:p>
        </p:txBody>
      </p:sp>
    </p:spTree>
    <p:extLst>
      <p:ext uri="{BB962C8B-B14F-4D97-AF65-F5344CB8AC3E}">
        <p14:creationId xmlns:p14="http://schemas.microsoft.com/office/powerpoint/2010/main" val="284860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D3EE-5B95-D83E-325F-8733DC6E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Since we have a couple of minutes</a:t>
            </a:r>
            <a:br>
              <a:rPr lang="en-US" dirty="0"/>
            </a:br>
            <a:r>
              <a:rPr lang="en-US" dirty="0"/>
              <a:t>Please download, install and test spark (the big data env)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395C-3DDB-A8A2-D020-6AD0440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Open Docker Desktop (and keep an eye on it) and the terminal app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make sure nothing is running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spark </a:t>
            </a:r>
            <a:r>
              <a:rPr lang="en-US" dirty="0"/>
              <a:t>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run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spark /opt/spark/bin/spark-shell </a:t>
            </a:r>
            <a:r>
              <a:rPr lang="en-US" dirty="0"/>
              <a:t>to run spark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/>
              <a:t>actually, you can skip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see what </a:t>
            </a:r>
            <a:br>
              <a:rPr lang="en-US" dirty="0"/>
            </a:br>
            <a:r>
              <a:rPr lang="en-US" dirty="0"/>
              <a:t>you downloaded and ran</a:t>
            </a:r>
          </a:p>
          <a:p>
            <a:r>
              <a:rPr lang="en-US" dirty="0"/>
              <a:t>How does this compare to: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https://phoenixnap.com/kb/install-spark-on-ubuntu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F885-DA69-4029-AA42-8B6D187F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79" y="3625890"/>
            <a:ext cx="3974883" cy="26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3C78-B378-241D-D8FA-6688339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C125F-0FDD-5CDB-9E81-DEA423AD393E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app crashes, it must be restarted</a:t>
            </a:r>
          </a:p>
        </p:txBody>
      </p:sp>
    </p:spTree>
    <p:extLst>
      <p:ext uri="{BB962C8B-B14F-4D97-AF65-F5344CB8AC3E}">
        <p14:creationId xmlns:p14="http://schemas.microsoft.com/office/powerpoint/2010/main" val="24103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84BF-DAC7-01C8-C09C-179330CE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EF8C-0A73-56E6-26E1-B687D884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9ED2C-7871-FD1A-64A3-3EE766CB2BC5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D49D8-0D5C-32B4-30A7-8EE0349520C6}"/>
              </a:ext>
            </a:extLst>
          </p:cNvPr>
          <p:cNvSpPr txBox="1"/>
          <p:nvPr/>
        </p:nvSpPr>
        <p:spPr>
          <a:xfrm>
            <a:off x="4477407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the app crashes, it must be restarted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CFA6-2257-A5B5-28D2-2D14749A4A25}"/>
              </a:ext>
            </a:extLst>
          </p:cNvPr>
          <p:cNvSpPr txBox="1"/>
          <p:nvPr/>
        </p:nvSpPr>
        <p:spPr>
          <a:xfrm>
            <a:off x="8209031" y="1968837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74E49-E449-749B-8B67-FE2724E6998F}"/>
              </a:ext>
            </a:extLst>
          </p:cNvPr>
          <p:cNvSpPr txBox="1"/>
          <p:nvPr/>
        </p:nvSpPr>
        <p:spPr>
          <a:xfrm>
            <a:off x="1521373" y="6328878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C68FD-1BD8-8FDE-569B-116C1FCAFF89}"/>
              </a:ext>
            </a:extLst>
          </p:cNvPr>
          <p:cNvSpPr txBox="1"/>
          <p:nvPr/>
        </p:nvSpPr>
        <p:spPr>
          <a:xfrm>
            <a:off x="5749162" y="6328878"/>
            <a:ext cx="137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CE9CD-94F2-8109-7C15-4D410A13D5D5}"/>
              </a:ext>
            </a:extLst>
          </p:cNvPr>
          <p:cNvSpPr txBox="1"/>
          <p:nvPr/>
        </p:nvSpPr>
        <p:spPr>
          <a:xfrm>
            <a:off x="9172904" y="6328878"/>
            <a:ext cx="22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retention logic…</a:t>
            </a:r>
          </a:p>
        </p:txBody>
      </p:sp>
    </p:spTree>
    <p:extLst>
      <p:ext uri="{BB962C8B-B14F-4D97-AF65-F5344CB8AC3E}">
        <p14:creationId xmlns:p14="http://schemas.microsoft.com/office/powerpoint/2010/main" val="1425223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80A-7C6D-3221-B684-1123F23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beyond individual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BBF56-0E31-0C0E-2DB5-EF2ADCF537F9}"/>
              </a:ext>
            </a:extLst>
          </p:cNvPr>
          <p:cNvSpPr txBox="1"/>
          <p:nvPr/>
        </p:nvSpPr>
        <p:spPr>
          <a:xfrm>
            <a:off x="1757856" y="2278116"/>
            <a:ext cx="8093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machines (physical or virtual), name them, create user accounts,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operating systems on them (manually or using terraform)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necessary software dependencies (python, </a:t>
            </a:r>
            <a:r>
              <a:rPr lang="en-US" dirty="0" err="1"/>
              <a:t>fastpi</a:t>
            </a:r>
            <a:r>
              <a:rPr lang="en-US" dirty="0"/>
              <a:t>, etc.) and keep it up to date (manually or via ansible/chef/puppet)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networking so they can all communicate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ML code on machines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Designate one machine as the load balancer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D92E17-B8D5-8100-4CAA-8AE6EBFFCE17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153F7292-9B33-997E-B581-C75EE7DB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262" y="2307114"/>
            <a:ext cx="331076" cy="331076"/>
          </a:xfrm>
          <a:prstGeom prst="rect">
            <a:avLst/>
          </a:prstGeom>
        </p:spPr>
      </p:pic>
      <p:pic>
        <p:nvPicPr>
          <p:cNvPr id="7" name="Graphic 6" descr="Download from cloud with solid fill">
            <a:extLst>
              <a:ext uri="{FF2B5EF4-FFF2-40B4-BE49-F238E27FC236}">
                <a16:creationId xmlns:a16="http://schemas.microsoft.com/office/drawing/2014/main" id="{24AC2147-779D-6212-103F-A7C5C632C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262" y="2876522"/>
            <a:ext cx="331076" cy="331076"/>
          </a:xfrm>
          <a:prstGeom prst="rect">
            <a:avLst/>
          </a:prstGeom>
        </p:spPr>
      </p:pic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3E8ACCCA-C585-8DE6-264A-158F6B7A8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DFD293DB-FFF8-D39E-5F8A-043ECB7A9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3262" y="4209875"/>
            <a:ext cx="331076" cy="331076"/>
          </a:xfrm>
          <a:prstGeom prst="rect">
            <a:avLst/>
          </a:prstGeom>
        </p:spPr>
      </p:pic>
      <p:pic>
        <p:nvPicPr>
          <p:cNvPr id="13" name="Graphic 12" descr="Credit card with solid fill">
            <a:extLst>
              <a:ext uri="{FF2B5EF4-FFF2-40B4-BE49-F238E27FC236}">
                <a16:creationId xmlns:a16="http://schemas.microsoft.com/office/drawing/2014/main" id="{819E5D5D-8491-54DD-5892-44E7A7CDF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3262" y="4779284"/>
            <a:ext cx="331076" cy="331076"/>
          </a:xfrm>
          <a:prstGeom prst="rect">
            <a:avLst/>
          </a:prstGeom>
        </p:spPr>
      </p:pic>
      <p:pic>
        <p:nvPicPr>
          <p:cNvPr id="15" name="Graphic 14" descr="Wireless router with solid fill">
            <a:extLst>
              <a:ext uri="{FF2B5EF4-FFF2-40B4-BE49-F238E27FC236}">
                <a16:creationId xmlns:a16="http://schemas.microsoft.com/office/drawing/2014/main" id="{D5F98904-83B5-F932-F2F4-96B57E28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1929" y="5377690"/>
            <a:ext cx="331076" cy="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277-F8CD-D0EE-5A95-95B5FD28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E992-E353-5A98-C9D8-7C768391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 is the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E2475-AF57-0EE4-8327-6F8C69A08CDD}"/>
              </a:ext>
            </a:extLst>
          </p:cNvPr>
          <p:cNvSpPr txBox="1"/>
          <p:nvPr/>
        </p:nvSpPr>
        <p:spPr>
          <a:xfrm>
            <a:off x="1757856" y="2278116"/>
            <a:ext cx="7062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cluster (simulated, on-prem or on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your code in a docker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that image to a Kubernetes cluster, while adding constraints (must have a GPU, min X amount of ram and Y mount of disk)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manage the whole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6839BB-6AA5-AEC2-1941-105AB0F1D729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2908986A-B87B-3D98-B67F-236C289F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2FEE88EA-DBF5-D532-E103-1D350671B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1929" y="2288439"/>
            <a:ext cx="331076" cy="331076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E1F73001-89B4-31C9-0C5D-325762361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9189" y="2856767"/>
            <a:ext cx="331076" cy="331076"/>
          </a:xfrm>
          <a:prstGeom prst="rect">
            <a:avLst/>
          </a:prstGeom>
        </p:spPr>
      </p:pic>
      <p:pic>
        <p:nvPicPr>
          <p:cNvPr id="10" name="Graphic 9" descr="Cloud Computing with solid fill">
            <a:extLst>
              <a:ext uri="{FF2B5EF4-FFF2-40B4-BE49-F238E27FC236}">
                <a16:creationId xmlns:a16="http://schemas.microsoft.com/office/drawing/2014/main" id="{5CA721C7-D156-6A63-0DBE-D21051108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188" y="4238486"/>
            <a:ext cx="331077" cy="3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73D1-AA81-5672-F621-182F605B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context: Beowulf, Borg and lots of small machines</a:t>
            </a:r>
          </a:p>
        </p:txBody>
      </p:sp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1C7FED02-E49E-93CA-5A31-78569A12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441" y="1308819"/>
            <a:ext cx="3323344" cy="33233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A8921F-2AE4-C7BF-CF8D-334825EC7D65}"/>
              </a:ext>
            </a:extLst>
          </p:cNvPr>
          <p:cNvSpPr txBox="1"/>
          <p:nvPr/>
        </p:nvSpPr>
        <p:spPr>
          <a:xfrm>
            <a:off x="696037" y="4177307"/>
            <a:ext cx="442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the early 2000s, “serious” companies bought powerful, “million dollar” machines. These machines had very expensive support contracts.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5F0661-8F8D-0F4F-97A5-D06BC4D1B343}"/>
              </a:ext>
            </a:extLst>
          </p:cNvPr>
          <p:cNvSpPr txBox="1"/>
          <p:nvPr/>
        </p:nvSpPr>
        <p:spPr>
          <a:xfrm>
            <a:off x="5671080" y="4110483"/>
            <a:ext cx="5732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there was a sub-culture of using lots of commodity machines. Individual machines were expected to break and cluster software accounted for it.</a:t>
            </a:r>
          </a:p>
          <a:p>
            <a:endParaRPr lang="en-US" dirty="0"/>
          </a:p>
          <a:p>
            <a:r>
              <a:rPr lang="en-US" dirty="0"/>
              <a:t>In the 90s, ”Beowulf” cluster software allowed even hobbyists to access large amount of compute.</a:t>
            </a:r>
          </a:p>
          <a:p>
            <a:r>
              <a:rPr lang="en-US" dirty="0"/>
              <a:t>Google popularized this technique in the industry. They created “Borg” which became Kubernetes.</a:t>
            </a:r>
          </a:p>
        </p:txBody>
      </p:sp>
      <p:pic>
        <p:nvPicPr>
          <p:cNvPr id="56" name="Graphic 55" descr="Crown with solid fill">
            <a:extLst>
              <a:ext uri="{FF2B5EF4-FFF2-40B4-BE49-F238E27FC236}">
                <a16:creationId xmlns:a16="http://schemas.microsoft.com/office/drawing/2014/main" id="{44CEE5F8-6F1A-CFC6-9E3B-7758C87A4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8204" y="1181839"/>
            <a:ext cx="914400" cy="9144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6AD9155-9B25-D070-C75A-FAAF483623E3}"/>
              </a:ext>
            </a:extLst>
          </p:cNvPr>
          <p:cNvGrpSpPr/>
          <p:nvPr/>
        </p:nvGrpSpPr>
        <p:grpSpPr>
          <a:xfrm>
            <a:off x="5644332" y="1936665"/>
            <a:ext cx="4837099" cy="2177145"/>
            <a:chOff x="5655273" y="2167186"/>
            <a:chExt cx="4837099" cy="2177145"/>
          </a:xfrm>
        </p:grpSpPr>
        <p:pic>
          <p:nvPicPr>
            <p:cNvPr id="5" name="Graphic 4" descr="Computer with solid fill">
              <a:extLst>
                <a:ext uri="{FF2B5EF4-FFF2-40B4-BE49-F238E27FC236}">
                  <a16:creationId xmlns:a16="http://schemas.microsoft.com/office/drawing/2014/main" id="{47B90DAE-7C48-702C-0A0F-1AF27CBC1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167186"/>
              <a:ext cx="435429" cy="435429"/>
            </a:xfrm>
            <a:prstGeom prst="rect">
              <a:avLst/>
            </a:prstGeom>
          </p:spPr>
        </p:pic>
        <p:pic>
          <p:nvPicPr>
            <p:cNvPr id="6" name="Graphic 5" descr="Computer with solid fill">
              <a:extLst>
                <a:ext uri="{FF2B5EF4-FFF2-40B4-BE49-F238E27FC236}">
                  <a16:creationId xmlns:a16="http://schemas.microsoft.com/office/drawing/2014/main" id="{9050173A-33E1-877A-0DA6-D0E87498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167186"/>
              <a:ext cx="435429" cy="435429"/>
            </a:xfrm>
            <a:prstGeom prst="rect">
              <a:avLst/>
            </a:prstGeom>
          </p:spPr>
        </p:pic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C0C4DF44-872F-B022-A0DF-D206D4BD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167186"/>
              <a:ext cx="435429" cy="435429"/>
            </a:xfrm>
            <a:prstGeom prst="rect">
              <a:avLst/>
            </a:prstGeom>
          </p:spPr>
        </p:pic>
        <p:pic>
          <p:nvPicPr>
            <p:cNvPr id="8" name="Graphic 7" descr="Computer with solid fill">
              <a:extLst>
                <a:ext uri="{FF2B5EF4-FFF2-40B4-BE49-F238E27FC236}">
                  <a16:creationId xmlns:a16="http://schemas.microsoft.com/office/drawing/2014/main" id="{E7A7CD05-E6E6-F07B-104C-F97AE876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167186"/>
              <a:ext cx="435429" cy="435429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1337D1E1-0812-516E-BE03-44B2114B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167186"/>
              <a:ext cx="435429" cy="435429"/>
            </a:xfrm>
            <a:prstGeom prst="rect">
              <a:avLst/>
            </a:prstGeom>
          </p:spPr>
        </p:pic>
        <p:pic>
          <p:nvPicPr>
            <p:cNvPr id="10" name="Graphic 9" descr="Computer with solid fill">
              <a:extLst>
                <a:ext uri="{FF2B5EF4-FFF2-40B4-BE49-F238E27FC236}">
                  <a16:creationId xmlns:a16="http://schemas.microsoft.com/office/drawing/2014/main" id="{2C05F2A6-0762-5762-79B2-B1C5840B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167186"/>
              <a:ext cx="435429" cy="435429"/>
            </a:xfrm>
            <a:prstGeom prst="rect">
              <a:avLst/>
            </a:prstGeom>
          </p:spPr>
        </p:pic>
        <p:pic>
          <p:nvPicPr>
            <p:cNvPr id="11" name="Graphic 10" descr="Computer with solid fill">
              <a:extLst>
                <a:ext uri="{FF2B5EF4-FFF2-40B4-BE49-F238E27FC236}">
                  <a16:creationId xmlns:a16="http://schemas.microsoft.com/office/drawing/2014/main" id="{2661DCCF-C597-B09F-A068-2562EFE2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167186"/>
              <a:ext cx="435429" cy="435429"/>
            </a:xfrm>
            <a:prstGeom prst="rect">
              <a:avLst/>
            </a:prstGeom>
          </p:spPr>
        </p:pic>
        <p:pic>
          <p:nvPicPr>
            <p:cNvPr id="12" name="Graphic 11" descr="Computer with solid fill">
              <a:extLst>
                <a:ext uri="{FF2B5EF4-FFF2-40B4-BE49-F238E27FC236}">
                  <a16:creationId xmlns:a16="http://schemas.microsoft.com/office/drawing/2014/main" id="{2C63ED96-EF9B-D8E7-0BA8-D2394659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167186"/>
              <a:ext cx="435429" cy="435429"/>
            </a:xfrm>
            <a:prstGeom prst="rect">
              <a:avLst/>
            </a:prstGeom>
          </p:spPr>
        </p:pic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BB08A2B8-3E79-C846-7814-E8E14F3F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602615"/>
              <a:ext cx="435429" cy="435429"/>
            </a:xfrm>
            <a:prstGeom prst="rect">
              <a:avLst/>
            </a:prstGeom>
          </p:spPr>
        </p:pic>
        <p:pic>
          <p:nvPicPr>
            <p:cNvPr id="14" name="Graphic 13" descr="Computer with solid fill">
              <a:extLst>
                <a:ext uri="{FF2B5EF4-FFF2-40B4-BE49-F238E27FC236}">
                  <a16:creationId xmlns:a16="http://schemas.microsoft.com/office/drawing/2014/main" id="{ABE2295F-3FAE-ABC1-6E82-AFFAE7CB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602615"/>
              <a:ext cx="435429" cy="435429"/>
            </a:xfrm>
            <a:prstGeom prst="rect">
              <a:avLst/>
            </a:prstGeom>
          </p:spPr>
        </p:pic>
        <p:pic>
          <p:nvPicPr>
            <p:cNvPr id="15" name="Graphic 14" descr="Computer with solid fill">
              <a:extLst>
                <a:ext uri="{FF2B5EF4-FFF2-40B4-BE49-F238E27FC236}">
                  <a16:creationId xmlns:a16="http://schemas.microsoft.com/office/drawing/2014/main" id="{753DC983-CEAA-1594-3C1E-D0564CA6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602615"/>
              <a:ext cx="435429" cy="435429"/>
            </a:xfrm>
            <a:prstGeom prst="rect">
              <a:avLst/>
            </a:prstGeom>
          </p:spPr>
        </p:pic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4E28A97A-5715-BD9F-7883-04ECF986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602615"/>
              <a:ext cx="435429" cy="435429"/>
            </a:xfrm>
            <a:prstGeom prst="rect">
              <a:avLst/>
            </a:prstGeom>
          </p:spPr>
        </p:pic>
        <p:pic>
          <p:nvPicPr>
            <p:cNvPr id="17" name="Graphic 16" descr="Computer with solid fill">
              <a:extLst>
                <a:ext uri="{FF2B5EF4-FFF2-40B4-BE49-F238E27FC236}">
                  <a16:creationId xmlns:a16="http://schemas.microsoft.com/office/drawing/2014/main" id="{30CCAECE-2BA0-134B-16A3-9F26EDF5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602615"/>
              <a:ext cx="435429" cy="435429"/>
            </a:xfrm>
            <a:prstGeom prst="rect">
              <a:avLst/>
            </a:prstGeom>
          </p:spPr>
        </p:pic>
        <p:pic>
          <p:nvPicPr>
            <p:cNvPr id="18" name="Graphic 17" descr="Computer with solid fill">
              <a:extLst>
                <a:ext uri="{FF2B5EF4-FFF2-40B4-BE49-F238E27FC236}">
                  <a16:creationId xmlns:a16="http://schemas.microsoft.com/office/drawing/2014/main" id="{E12CDA83-6F27-10B3-2AED-D3190D8C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602615"/>
              <a:ext cx="435429" cy="435429"/>
            </a:xfrm>
            <a:prstGeom prst="rect">
              <a:avLst/>
            </a:prstGeom>
          </p:spPr>
        </p:pic>
        <p:pic>
          <p:nvPicPr>
            <p:cNvPr id="19" name="Graphic 18" descr="Computer with solid fill">
              <a:extLst>
                <a:ext uri="{FF2B5EF4-FFF2-40B4-BE49-F238E27FC236}">
                  <a16:creationId xmlns:a16="http://schemas.microsoft.com/office/drawing/2014/main" id="{6A024A75-1546-5CD5-288A-E9C69B5A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602615"/>
              <a:ext cx="435429" cy="435429"/>
            </a:xfrm>
            <a:prstGeom prst="rect">
              <a:avLst/>
            </a:prstGeom>
          </p:spPr>
        </p:pic>
        <p:pic>
          <p:nvPicPr>
            <p:cNvPr id="20" name="Graphic 19" descr="Computer with solid fill">
              <a:extLst>
                <a:ext uri="{FF2B5EF4-FFF2-40B4-BE49-F238E27FC236}">
                  <a16:creationId xmlns:a16="http://schemas.microsoft.com/office/drawing/2014/main" id="{4DC6A866-E007-7D1A-1C72-BD23D9105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602615"/>
              <a:ext cx="435429" cy="435429"/>
            </a:xfrm>
            <a:prstGeom prst="rect">
              <a:avLst/>
            </a:prstGeom>
          </p:spPr>
        </p:pic>
        <p:pic>
          <p:nvPicPr>
            <p:cNvPr id="21" name="Graphic 20" descr="Computer with solid fill">
              <a:extLst>
                <a:ext uri="{FF2B5EF4-FFF2-40B4-BE49-F238E27FC236}">
                  <a16:creationId xmlns:a16="http://schemas.microsoft.com/office/drawing/2014/main" id="{3CEC0E46-3D40-B056-8FDD-EE7EA0CA8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038044"/>
              <a:ext cx="435429" cy="435429"/>
            </a:xfrm>
            <a:prstGeom prst="rect">
              <a:avLst/>
            </a:prstGeom>
          </p:spPr>
        </p:pic>
        <p:pic>
          <p:nvPicPr>
            <p:cNvPr id="22" name="Graphic 21" descr="Computer with solid fill">
              <a:extLst>
                <a:ext uri="{FF2B5EF4-FFF2-40B4-BE49-F238E27FC236}">
                  <a16:creationId xmlns:a16="http://schemas.microsoft.com/office/drawing/2014/main" id="{EB8B0422-2CE9-B52C-F2D3-A9723F28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038044"/>
              <a:ext cx="435429" cy="435429"/>
            </a:xfrm>
            <a:prstGeom prst="rect">
              <a:avLst/>
            </a:prstGeom>
          </p:spPr>
        </p:pic>
        <p:pic>
          <p:nvPicPr>
            <p:cNvPr id="23" name="Graphic 22" descr="Computer with solid fill">
              <a:extLst>
                <a:ext uri="{FF2B5EF4-FFF2-40B4-BE49-F238E27FC236}">
                  <a16:creationId xmlns:a16="http://schemas.microsoft.com/office/drawing/2014/main" id="{5D7493FC-0D6E-7492-2344-C2E8829E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038044"/>
              <a:ext cx="435429" cy="435429"/>
            </a:xfrm>
            <a:prstGeom prst="rect">
              <a:avLst/>
            </a:prstGeom>
          </p:spPr>
        </p:pic>
        <p:pic>
          <p:nvPicPr>
            <p:cNvPr id="24" name="Graphic 23" descr="Computer with solid fill">
              <a:extLst>
                <a:ext uri="{FF2B5EF4-FFF2-40B4-BE49-F238E27FC236}">
                  <a16:creationId xmlns:a16="http://schemas.microsoft.com/office/drawing/2014/main" id="{C5AD6348-4435-C8DB-8FC5-47DE1F44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038044"/>
              <a:ext cx="435429" cy="435429"/>
            </a:xfrm>
            <a:prstGeom prst="rect">
              <a:avLst/>
            </a:prstGeom>
          </p:spPr>
        </p:pic>
        <p:pic>
          <p:nvPicPr>
            <p:cNvPr id="25" name="Graphic 24" descr="Computer with solid fill">
              <a:extLst>
                <a:ext uri="{FF2B5EF4-FFF2-40B4-BE49-F238E27FC236}">
                  <a16:creationId xmlns:a16="http://schemas.microsoft.com/office/drawing/2014/main" id="{C8B86357-2119-EB1D-1433-805799FE7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038044"/>
              <a:ext cx="435429" cy="435429"/>
            </a:xfrm>
            <a:prstGeom prst="rect">
              <a:avLst/>
            </a:prstGeom>
          </p:spPr>
        </p:pic>
        <p:pic>
          <p:nvPicPr>
            <p:cNvPr id="26" name="Graphic 25" descr="Computer with solid fill">
              <a:extLst>
                <a:ext uri="{FF2B5EF4-FFF2-40B4-BE49-F238E27FC236}">
                  <a16:creationId xmlns:a16="http://schemas.microsoft.com/office/drawing/2014/main" id="{0825B9D9-DFA2-DF90-BF93-873D1409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038044"/>
              <a:ext cx="435429" cy="435429"/>
            </a:xfrm>
            <a:prstGeom prst="rect">
              <a:avLst/>
            </a:prstGeom>
          </p:spPr>
        </p:pic>
        <p:pic>
          <p:nvPicPr>
            <p:cNvPr id="27" name="Graphic 26" descr="Computer with solid fill">
              <a:extLst>
                <a:ext uri="{FF2B5EF4-FFF2-40B4-BE49-F238E27FC236}">
                  <a16:creationId xmlns:a16="http://schemas.microsoft.com/office/drawing/2014/main" id="{15A3E944-8427-9BBD-B92E-992443C2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038044"/>
              <a:ext cx="435429" cy="435429"/>
            </a:xfrm>
            <a:prstGeom prst="rect">
              <a:avLst/>
            </a:prstGeom>
          </p:spPr>
        </p:pic>
        <p:pic>
          <p:nvPicPr>
            <p:cNvPr id="28" name="Graphic 27" descr="Computer with solid fill">
              <a:extLst>
                <a:ext uri="{FF2B5EF4-FFF2-40B4-BE49-F238E27FC236}">
                  <a16:creationId xmlns:a16="http://schemas.microsoft.com/office/drawing/2014/main" id="{894567A7-D8E0-A1DF-8AA2-0811ACEE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038044"/>
              <a:ext cx="435429" cy="435429"/>
            </a:xfrm>
            <a:prstGeom prst="rect">
              <a:avLst/>
            </a:prstGeom>
          </p:spPr>
        </p:pic>
        <p:pic>
          <p:nvPicPr>
            <p:cNvPr id="29" name="Graphic 28" descr="Computer with solid fill">
              <a:extLst>
                <a:ext uri="{FF2B5EF4-FFF2-40B4-BE49-F238E27FC236}">
                  <a16:creationId xmlns:a16="http://schemas.microsoft.com/office/drawing/2014/main" id="{C21CD72F-BE76-028F-F782-FD1D6A3FE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473473"/>
              <a:ext cx="435429" cy="435429"/>
            </a:xfrm>
            <a:prstGeom prst="rect">
              <a:avLst/>
            </a:prstGeom>
          </p:spPr>
        </p:pic>
        <p:pic>
          <p:nvPicPr>
            <p:cNvPr id="30" name="Graphic 29" descr="Computer with solid fill">
              <a:extLst>
                <a:ext uri="{FF2B5EF4-FFF2-40B4-BE49-F238E27FC236}">
                  <a16:creationId xmlns:a16="http://schemas.microsoft.com/office/drawing/2014/main" id="{8FB9954D-7075-CBB0-3C46-4540F363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473473"/>
              <a:ext cx="435429" cy="435429"/>
            </a:xfrm>
            <a:prstGeom prst="rect">
              <a:avLst/>
            </a:prstGeom>
          </p:spPr>
        </p:pic>
        <p:pic>
          <p:nvPicPr>
            <p:cNvPr id="31" name="Graphic 30" descr="Computer with solid fill">
              <a:extLst>
                <a:ext uri="{FF2B5EF4-FFF2-40B4-BE49-F238E27FC236}">
                  <a16:creationId xmlns:a16="http://schemas.microsoft.com/office/drawing/2014/main" id="{2AEB4B91-A7A7-8CC9-22D9-E192C957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473473"/>
              <a:ext cx="435429" cy="435429"/>
            </a:xfrm>
            <a:prstGeom prst="rect">
              <a:avLst/>
            </a:prstGeom>
          </p:spPr>
        </p:pic>
        <p:pic>
          <p:nvPicPr>
            <p:cNvPr id="32" name="Graphic 31" descr="Computer with solid fill">
              <a:extLst>
                <a:ext uri="{FF2B5EF4-FFF2-40B4-BE49-F238E27FC236}">
                  <a16:creationId xmlns:a16="http://schemas.microsoft.com/office/drawing/2014/main" id="{53D4FEA9-45BF-9EAF-88DD-3709E4D7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473473"/>
              <a:ext cx="435429" cy="435429"/>
            </a:xfrm>
            <a:prstGeom prst="rect">
              <a:avLst/>
            </a:prstGeom>
          </p:spPr>
        </p:pic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B765B6E6-3F16-A5D1-D5B8-E9C97E842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473473"/>
              <a:ext cx="435429" cy="435429"/>
            </a:xfrm>
            <a:prstGeom prst="rect">
              <a:avLst/>
            </a:prstGeom>
          </p:spPr>
        </p:pic>
        <p:pic>
          <p:nvPicPr>
            <p:cNvPr id="34" name="Graphic 33" descr="Computer with solid fill">
              <a:extLst>
                <a:ext uri="{FF2B5EF4-FFF2-40B4-BE49-F238E27FC236}">
                  <a16:creationId xmlns:a16="http://schemas.microsoft.com/office/drawing/2014/main" id="{AE74D340-220A-C1E9-2BBE-5542106B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473473"/>
              <a:ext cx="435429" cy="435429"/>
            </a:xfrm>
            <a:prstGeom prst="rect">
              <a:avLst/>
            </a:prstGeom>
          </p:spPr>
        </p:pic>
        <p:pic>
          <p:nvPicPr>
            <p:cNvPr id="35" name="Graphic 34" descr="Computer with solid fill">
              <a:extLst>
                <a:ext uri="{FF2B5EF4-FFF2-40B4-BE49-F238E27FC236}">
                  <a16:creationId xmlns:a16="http://schemas.microsoft.com/office/drawing/2014/main" id="{D967A0F7-31D5-9BFA-7475-31071BBF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473473"/>
              <a:ext cx="435429" cy="435429"/>
            </a:xfrm>
            <a:prstGeom prst="rect">
              <a:avLst/>
            </a:prstGeom>
          </p:spPr>
        </p:pic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77F994CA-6927-9976-69F2-2E71D005C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473473"/>
              <a:ext cx="435429" cy="435429"/>
            </a:xfrm>
            <a:prstGeom prst="rect">
              <a:avLst/>
            </a:prstGeom>
          </p:spPr>
        </p:pic>
        <p:pic>
          <p:nvPicPr>
            <p:cNvPr id="37" name="Graphic 36" descr="Computer with solid fill">
              <a:extLst>
                <a:ext uri="{FF2B5EF4-FFF2-40B4-BE49-F238E27FC236}">
                  <a16:creationId xmlns:a16="http://schemas.microsoft.com/office/drawing/2014/main" id="{86FFD9EA-BD1F-E4FD-2A5E-28B1A2F0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908902"/>
              <a:ext cx="435429" cy="435429"/>
            </a:xfrm>
            <a:prstGeom prst="rect">
              <a:avLst/>
            </a:prstGeom>
          </p:spPr>
        </p:pic>
        <p:pic>
          <p:nvPicPr>
            <p:cNvPr id="38" name="Graphic 37" descr="Computer with solid fill">
              <a:extLst>
                <a:ext uri="{FF2B5EF4-FFF2-40B4-BE49-F238E27FC236}">
                  <a16:creationId xmlns:a16="http://schemas.microsoft.com/office/drawing/2014/main" id="{7508476C-3F68-C22E-0535-5690153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908902"/>
              <a:ext cx="435429" cy="435429"/>
            </a:xfrm>
            <a:prstGeom prst="rect">
              <a:avLst/>
            </a:prstGeom>
          </p:spPr>
        </p:pic>
        <p:pic>
          <p:nvPicPr>
            <p:cNvPr id="39" name="Graphic 38" descr="Computer with solid fill">
              <a:extLst>
                <a:ext uri="{FF2B5EF4-FFF2-40B4-BE49-F238E27FC236}">
                  <a16:creationId xmlns:a16="http://schemas.microsoft.com/office/drawing/2014/main" id="{F635532F-BE42-B79F-30AA-D2165DD8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908902"/>
              <a:ext cx="435429" cy="435429"/>
            </a:xfrm>
            <a:prstGeom prst="rect">
              <a:avLst/>
            </a:prstGeom>
          </p:spPr>
        </p:pic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D505CA11-4925-482B-B997-8A9F8E96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908902"/>
              <a:ext cx="435429" cy="435429"/>
            </a:xfrm>
            <a:prstGeom prst="rect">
              <a:avLst/>
            </a:prstGeom>
          </p:spPr>
        </p:pic>
        <p:pic>
          <p:nvPicPr>
            <p:cNvPr id="41" name="Graphic 40" descr="Computer with solid fill">
              <a:extLst>
                <a:ext uri="{FF2B5EF4-FFF2-40B4-BE49-F238E27FC236}">
                  <a16:creationId xmlns:a16="http://schemas.microsoft.com/office/drawing/2014/main" id="{AC3FF299-6CDE-AEA7-75B5-05295AE7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908902"/>
              <a:ext cx="435429" cy="435429"/>
            </a:xfrm>
            <a:prstGeom prst="rect">
              <a:avLst/>
            </a:prstGeom>
          </p:spPr>
        </p:pic>
        <p:pic>
          <p:nvPicPr>
            <p:cNvPr id="42" name="Graphic 41" descr="Computer with solid fill">
              <a:extLst>
                <a:ext uri="{FF2B5EF4-FFF2-40B4-BE49-F238E27FC236}">
                  <a16:creationId xmlns:a16="http://schemas.microsoft.com/office/drawing/2014/main" id="{F0DE7D39-D1C5-9A8B-4DDF-12BF34FE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908902"/>
              <a:ext cx="435429" cy="435429"/>
            </a:xfrm>
            <a:prstGeom prst="rect">
              <a:avLst/>
            </a:prstGeom>
          </p:spPr>
        </p:pic>
        <p:pic>
          <p:nvPicPr>
            <p:cNvPr id="43" name="Graphic 42" descr="Computer with solid fill">
              <a:extLst>
                <a:ext uri="{FF2B5EF4-FFF2-40B4-BE49-F238E27FC236}">
                  <a16:creationId xmlns:a16="http://schemas.microsoft.com/office/drawing/2014/main" id="{762E4BE6-517A-ABA7-5753-B68CDB8F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908902"/>
              <a:ext cx="435429" cy="435429"/>
            </a:xfrm>
            <a:prstGeom prst="rect">
              <a:avLst/>
            </a:prstGeom>
          </p:spPr>
        </p:pic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D8A53947-7D27-2EDF-B95C-AD8F5D82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908902"/>
              <a:ext cx="435429" cy="43542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A1D51440-AEF3-ED91-8101-6665831D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3816" y="3582830"/>
              <a:ext cx="162031" cy="162031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2B858002-E6C7-E3EF-C35B-B6939AC3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8581" y="2718644"/>
              <a:ext cx="162031" cy="162031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63A15C5-0714-C8D7-3E2C-361505CA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55148" y="4027222"/>
              <a:ext cx="162031" cy="16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550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A15-849D-993A-37F9-3DB5A566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“Install” Kubernetes (k8s)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CBD6-9F80-BFD2-226C-1FEB669DA1BA}"/>
              </a:ext>
            </a:extLst>
          </p:cNvPr>
          <p:cNvSpPr txBox="1"/>
          <p:nvPr/>
        </p:nvSpPr>
        <p:spPr>
          <a:xfrm>
            <a:off x="2551556" y="115961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1  2  3  4  5  6  7  8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9C86D-7507-9230-F293-2785516040B4}"/>
              </a:ext>
            </a:extLst>
          </p:cNvPr>
          <p:cNvSpPr txBox="1"/>
          <p:nvPr/>
        </p:nvSpPr>
        <p:spPr>
          <a:xfrm>
            <a:off x="670035" y="2147947"/>
            <a:ext cx="309004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desktop will “simulate” a cluster on your laptop. The API to manage this cluster will be very similar to actual clusters on the cloud.</a:t>
            </a:r>
          </a:p>
          <a:p>
            <a:endParaRPr lang="en-US" sz="1200" dirty="0"/>
          </a:p>
          <a:p>
            <a:r>
              <a:rPr lang="en-US" sz="1200" dirty="0"/>
              <a:t>You will use the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200" dirty="0"/>
              <a:t> command to work with your cluster on your laptop (and on the cloud)</a:t>
            </a:r>
          </a:p>
          <a:p>
            <a:endParaRPr lang="en-US" sz="1200" dirty="0"/>
          </a:p>
          <a:p>
            <a:r>
              <a:rPr lang="en-US" sz="1200" dirty="0"/>
              <a:t>Amazon Elastic Kubernetes Service (EKS): </a:t>
            </a:r>
            <a:r>
              <a:rPr lang="en-US" sz="1200" dirty="0">
                <a:hlinkClick r:id="rId2"/>
              </a:rPr>
              <a:t>https://aws.amazon.com/eks/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Google Kubernetes Engine (GKE): </a:t>
            </a:r>
            <a:r>
              <a:rPr lang="en-US" sz="1200" dirty="0">
                <a:hlinkClick r:id="rId3"/>
              </a:rPr>
              <a:t>https://cloud.google.com/kubernetes-engine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Azure Kubernetes Service (AKE): </a:t>
            </a:r>
            <a:r>
              <a:rPr lang="en-US" sz="1200" dirty="0">
                <a:hlinkClick r:id="rId4"/>
              </a:rPr>
              <a:t>https://azure.microsoft.com/en-us/products/kubernetes-service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Digital Ocean Kubernetes (DOKS): </a:t>
            </a:r>
            <a:r>
              <a:rPr lang="en-US" sz="1200" dirty="0">
                <a:hlinkClick r:id="rId5"/>
              </a:rPr>
              <a:t>https://www.digitalocean.com/products/kubernetes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9AC30-5665-4DE6-A24F-720090D1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990" y="1854624"/>
            <a:ext cx="7208520" cy="471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76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5074F19-F140-740C-AA8F-93FDD3050004}"/>
              </a:ext>
            </a:extLst>
          </p:cNvPr>
          <p:cNvSpPr/>
          <p:nvPr/>
        </p:nvSpPr>
        <p:spPr>
          <a:xfrm>
            <a:off x="6695524" y="2036898"/>
            <a:ext cx="3710499" cy="19985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C282E-0FF8-F9A2-D3C3-CD123551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“Pods” are the smallest object in Kubernetes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9FB9E-C61B-C52C-F206-6E08AA3B2B80}"/>
              </a:ext>
            </a:extLst>
          </p:cNvPr>
          <p:cNvGrpSpPr/>
          <p:nvPr/>
        </p:nvGrpSpPr>
        <p:grpSpPr>
          <a:xfrm>
            <a:off x="1049045" y="2340012"/>
            <a:ext cx="1506070" cy="1068081"/>
            <a:chOff x="4771785" y="3188874"/>
            <a:chExt cx="1506070" cy="1068081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C2D6D6F9-9981-D17C-E15E-06E9BC895596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D3AC31-97B5-CC43-9CD6-04698276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B683D0-A1AC-A183-AC91-49A1A3C8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65" y="2964687"/>
            <a:ext cx="422622" cy="422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11D7A-2482-A88F-EF49-B0BAF3E9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32" y="2985471"/>
            <a:ext cx="422622" cy="42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804EC-6BE7-126D-1A88-95190AAD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8" y="2622654"/>
            <a:ext cx="422622" cy="42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545F6-C04B-BFE4-4694-CA19F6AD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08" y="2622654"/>
            <a:ext cx="422622" cy="422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A1979-6284-B3AC-7D03-58634B2D0F2F}"/>
              </a:ext>
            </a:extLst>
          </p:cNvPr>
          <p:cNvSpPr txBox="1"/>
          <p:nvPr/>
        </p:nvSpPr>
        <p:spPr>
          <a:xfrm>
            <a:off x="822192" y="4459982"/>
            <a:ext cx="2043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Kubernetes POD can contain any number of docker containers</a:t>
            </a:r>
          </a:p>
          <a:p>
            <a:endParaRPr lang="en-US" sz="1000" dirty="0"/>
          </a:p>
          <a:p>
            <a:r>
              <a:rPr lang="en-US" sz="1000" dirty="0"/>
              <a:t>A pod gets its own IP and containers can access each other via “localhost”</a:t>
            </a:r>
          </a:p>
          <a:p>
            <a:endParaRPr lang="en-US" sz="1000" dirty="0"/>
          </a:p>
          <a:p>
            <a:r>
              <a:rPr lang="en-US" sz="1000" dirty="0"/>
              <a:t>This means that two containers can’t listen on the same port</a:t>
            </a:r>
          </a:p>
        </p:txBody>
      </p: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B4A3AD3A-A0F4-752C-9182-8E69846E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061" y="1557937"/>
            <a:ext cx="2890477" cy="28904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C400BC-429E-4C4D-774C-F3A38711F24C}"/>
              </a:ext>
            </a:extLst>
          </p:cNvPr>
          <p:cNvGrpSpPr/>
          <p:nvPr/>
        </p:nvGrpSpPr>
        <p:grpSpPr>
          <a:xfrm>
            <a:off x="3899036" y="2282187"/>
            <a:ext cx="577583" cy="405651"/>
            <a:chOff x="4771785" y="3188874"/>
            <a:chExt cx="1506070" cy="1068081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4A6883B1-7A65-9BBF-C983-9A113D3F2830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527FBD-FF44-F9DC-5F6E-88F19051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1EF43-EC71-E1A5-D49D-00F36C1B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08" y="2501177"/>
            <a:ext cx="162077" cy="1620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574687-BC00-22E7-C735-B398B499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17" y="2448613"/>
            <a:ext cx="162077" cy="162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EF8C1B-866B-D483-494A-854F84FC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7" y="2351163"/>
            <a:ext cx="162077" cy="1620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8442CBA-712C-1AF5-8752-57B9BBE75902}"/>
              </a:ext>
            </a:extLst>
          </p:cNvPr>
          <p:cNvGrpSpPr/>
          <p:nvPr/>
        </p:nvGrpSpPr>
        <p:grpSpPr>
          <a:xfrm>
            <a:off x="4691802" y="2302261"/>
            <a:ext cx="577583" cy="405651"/>
            <a:chOff x="4771785" y="3188874"/>
            <a:chExt cx="1506070" cy="1068081"/>
          </a:xfrm>
        </p:grpSpPr>
        <p:sp>
          <p:nvSpPr>
            <p:cNvPr id="23" name="Snip Single Corner Rectangle 22">
              <a:extLst>
                <a:ext uri="{FF2B5EF4-FFF2-40B4-BE49-F238E27FC236}">
                  <a16:creationId xmlns:a16="http://schemas.microsoft.com/office/drawing/2014/main" id="{301C108B-084C-9A28-EF11-F040821BE72D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9453DC-8E18-45B8-8ABE-C86746F0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727818B-86FB-9580-0A67-3DD29E5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683" y="2468687"/>
            <a:ext cx="162077" cy="1620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3EDA0A-4E17-5F0B-2E8C-4B7892FB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93" y="2371237"/>
            <a:ext cx="162077" cy="1620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6B52546-337E-EB46-D691-D97959D2D58A}"/>
              </a:ext>
            </a:extLst>
          </p:cNvPr>
          <p:cNvGrpSpPr/>
          <p:nvPr/>
        </p:nvGrpSpPr>
        <p:grpSpPr>
          <a:xfrm>
            <a:off x="3893476" y="2829680"/>
            <a:ext cx="577583" cy="405651"/>
            <a:chOff x="4771785" y="3188874"/>
            <a:chExt cx="1506070" cy="1068081"/>
          </a:xfrm>
        </p:grpSpPr>
        <p:sp>
          <p:nvSpPr>
            <p:cNvPr id="29" name="Snip Single Corner Rectangle 28">
              <a:extLst>
                <a:ext uri="{FF2B5EF4-FFF2-40B4-BE49-F238E27FC236}">
                  <a16:creationId xmlns:a16="http://schemas.microsoft.com/office/drawing/2014/main" id="{81D24F16-F09C-6B9C-3155-06FE1A602151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FF7549-C12D-D436-50BA-838D0A43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801FBD-4D8B-3B09-B973-2E8737BE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67" y="2898656"/>
            <a:ext cx="162077" cy="1620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93859AD-8C67-F292-4287-3C5952E12E9E}"/>
              </a:ext>
            </a:extLst>
          </p:cNvPr>
          <p:cNvGrpSpPr/>
          <p:nvPr/>
        </p:nvGrpSpPr>
        <p:grpSpPr>
          <a:xfrm>
            <a:off x="4680682" y="2829680"/>
            <a:ext cx="577583" cy="405651"/>
            <a:chOff x="4771785" y="3188874"/>
            <a:chExt cx="1506070" cy="106808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7598B96-E6A8-1D86-8257-8378B84FB58B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86EF486-D970-9720-D0D7-8D6BBD27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3654C22-3A24-0005-F327-F356DA9F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54" y="3048670"/>
            <a:ext cx="162077" cy="1620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F5EB4A-5D2A-DB45-508C-17371DE5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63" y="2996106"/>
            <a:ext cx="162077" cy="1620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B1EE95-8733-F7D0-1CCD-B048E29B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73" y="2898656"/>
            <a:ext cx="162077" cy="162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D4D75A-A4C9-23FC-36DA-7A69C10E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4" y="3073254"/>
            <a:ext cx="162077" cy="1620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1BD1BC-30C3-A01D-956F-134B6ED73EB0}"/>
              </a:ext>
            </a:extLst>
          </p:cNvPr>
          <p:cNvSpPr txBox="1"/>
          <p:nvPr/>
        </p:nvSpPr>
        <p:spPr>
          <a:xfrm>
            <a:off x="3655989" y="4437861"/>
            <a:ext cx="2043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node can run any number of pods. Each pod will have its own IP.</a:t>
            </a:r>
          </a:p>
          <a:p>
            <a:endParaRPr lang="en-US" sz="1000" dirty="0"/>
          </a:p>
          <a:p>
            <a:r>
              <a:rPr lang="en-US" sz="1000" dirty="0"/>
              <a:t>Pods an also run services, which get their own IP which makes it easy to access them</a:t>
            </a:r>
          </a:p>
        </p:txBody>
      </p:sp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CB695B8E-4128-6288-F187-C996F253E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490" y="2124842"/>
            <a:ext cx="914400" cy="914400"/>
          </a:xfrm>
          <a:prstGeom prst="rect">
            <a:avLst/>
          </a:prstGeom>
        </p:spPr>
      </p:pic>
      <p:pic>
        <p:nvPicPr>
          <p:cNvPr id="43" name="Graphic 42" descr="Monitor with solid fill">
            <a:extLst>
              <a:ext uri="{FF2B5EF4-FFF2-40B4-BE49-F238E27FC236}">
                <a16:creationId xmlns:a16="http://schemas.microsoft.com/office/drawing/2014/main" id="{39E9A73F-68E8-624D-35F6-9EBEAD547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4406" y="2150253"/>
            <a:ext cx="914400" cy="914400"/>
          </a:xfrm>
          <a:prstGeom prst="rect">
            <a:avLst/>
          </a:prstGeom>
        </p:spPr>
      </p:pic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A3DFD586-9ADF-4BA2-CCED-3ADF06FB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2724" y="2896634"/>
            <a:ext cx="914400" cy="914400"/>
          </a:xfrm>
          <a:prstGeom prst="rect">
            <a:avLst/>
          </a:prstGeom>
        </p:spPr>
      </p:pic>
      <p:pic>
        <p:nvPicPr>
          <p:cNvPr id="45" name="Graphic 44" descr="Monitor with solid fill">
            <a:extLst>
              <a:ext uri="{FF2B5EF4-FFF2-40B4-BE49-F238E27FC236}">
                <a16:creationId xmlns:a16="http://schemas.microsoft.com/office/drawing/2014/main" id="{3DF8CB8E-7B6D-582C-90C5-67A6DC864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180" y="2900950"/>
            <a:ext cx="914400" cy="914400"/>
          </a:xfrm>
          <a:prstGeom prst="rect">
            <a:avLst/>
          </a:prstGeom>
        </p:spPr>
      </p:pic>
      <p:pic>
        <p:nvPicPr>
          <p:cNvPr id="46" name="Graphic 45" descr="Monitor with solid fill">
            <a:extLst>
              <a:ext uri="{FF2B5EF4-FFF2-40B4-BE49-F238E27FC236}">
                <a16:creationId xmlns:a16="http://schemas.microsoft.com/office/drawing/2014/main" id="{4419ACE1-CBAF-47BC-A7D7-3878D45E3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9172" y="289663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14605-AE0E-553F-19B9-2BFE3E6E325E}"/>
              </a:ext>
            </a:extLst>
          </p:cNvPr>
          <p:cNvSpPr txBox="1"/>
          <p:nvPr/>
        </p:nvSpPr>
        <p:spPr>
          <a:xfrm>
            <a:off x="6958628" y="4459982"/>
            <a:ext cx="269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collection of nodes is a Kubernetes cluster. </a:t>
            </a:r>
          </a:p>
          <a:p>
            <a:endParaRPr lang="en-US" sz="1000" dirty="0"/>
          </a:p>
          <a:p>
            <a:r>
              <a:rPr lang="en-US" sz="1000" dirty="0"/>
              <a:t>Earlier, we simulated a cluster on our laptop. This cluster contains three nodes. One is a “control-plane”, a manager of sorts. The other two nodes are workers</a:t>
            </a:r>
          </a:p>
        </p:txBody>
      </p:sp>
      <p:pic>
        <p:nvPicPr>
          <p:cNvPr id="50" name="Graphic 49" descr="Crown with solid fill">
            <a:extLst>
              <a:ext uri="{FF2B5EF4-FFF2-40B4-BE49-F238E27FC236}">
                <a16:creationId xmlns:a16="http://schemas.microsoft.com/office/drawing/2014/main" id="{8D960E69-BEDE-07D2-9FBD-891D60173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720" y="2036020"/>
            <a:ext cx="246167" cy="2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2E74-9597-6311-7936-1CC1A8F7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deploy  “minimal server”</a:t>
            </a:r>
            <a:br>
              <a:rPr lang="en-US" dirty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(Lectures/120_dockerize_python_app/110_minimal_server)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EEC95-8EF5-CFF8-7606-4020A1F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292225"/>
            <a:ext cx="5772937" cy="329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47F55-0043-1BDC-1B36-A0C96BBEE447}"/>
              </a:ext>
            </a:extLst>
          </p:cNvPr>
          <p:cNvSpPr txBox="1"/>
          <p:nvPr/>
        </p:nvSpPr>
        <p:spPr>
          <a:xfrm>
            <a:off x="6914678" y="2827881"/>
            <a:ext cx="241446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C9F6F-13F7-8FA1-7CFF-9F21F775BD76}"/>
              </a:ext>
            </a:extLst>
          </p:cNvPr>
          <p:cNvSpPr txBox="1"/>
          <p:nvPr/>
        </p:nvSpPr>
        <p:spPr>
          <a:xfrm>
            <a:off x="6914678" y="3457400"/>
            <a:ext cx="426594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E867C-F61C-C77B-732E-53C9CC5EE5EA}"/>
              </a:ext>
            </a:extLst>
          </p:cNvPr>
          <p:cNvSpPr txBox="1"/>
          <p:nvPr/>
        </p:nvSpPr>
        <p:spPr>
          <a:xfrm>
            <a:off x="6755980" y="2410691"/>
            <a:ext cx="362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still have “</a:t>
            </a:r>
            <a:r>
              <a:rPr lang="en-US" dirty="0" err="1"/>
              <a:t>minimal_server</a:t>
            </a:r>
            <a:r>
              <a:rPr lang="en-US" dirty="0"/>
              <a:t>”?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DF0D7-5267-AE84-D4DB-4E7B12DB2A7E}"/>
              </a:ext>
            </a:extLst>
          </p:cNvPr>
          <p:cNvSpPr txBox="1"/>
          <p:nvPr/>
        </p:nvSpPr>
        <p:spPr>
          <a:xfrm>
            <a:off x="6755980" y="3139446"/>
            <a:ext cx="19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not, let’s build it</a:t>
            </a:r>
          </a:p>
        </p:txBody>
      </p:sp>
    </p:spTree>
    <p:extLst>
      <p:ext uri="{BB962C8B-B14F-4D97-AF65-F5344CB8AC3E}">
        <p14:creationId xmlns:p14="http://schemas.microsoft.com/office/powerpoint/2010/main" val="105394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97B6-2FFA-54F9-EA57-D8FACAD9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deployment file</a:t>
            </a:r>
            <a:br>
              <a:rPr lang="en-US" dirty="0"/>
            </a:br>
            <a:r>
              <a:rPr lang="en-US" dirty="0"/>
              <a:t>a “Deployment” will manage the lifecycle of your pod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3833B-6666-FB94-3B57-E996DDAC634C}"/>
              </a:ext>
            </a:extLst>
          </p:cNvPr>
          <p:cNvSpPr txBox="1"/>
          <p:nvPr/>
        </p:nvSpPr>
        <p:spPr>
          <a:xfrm>
            <a:off x="653690" y="1871238"/>
            <a:ext cx="88303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apps/v1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Labels to identify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   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replicas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Number of replicas to run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Selector to identify the pods managed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matchLabels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template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Template for the pods created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List of containers in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minimal_server:latest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Name of the Docker image to use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imagePullPolicy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IfNotPresent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Pull the image only if not present locally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containerPort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2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will run</a:t>
            </a:r>
            <a:endParaRPr lang="en-US" sz="1200" b="1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F0E63-E85A-5BF8-CDD7-D8C2BD61AE06}"/>
              </a:ext>
            </a:extLst>
          </p:cNvPr>
          <p:cNvSpPr txBox="1"/>
          <p:nvPr/>
        </p:nvSpPr>
        <p:spPr>
          <a:xfrm>
            <a:off x="3776364" y="6128342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98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20EB-319B-4D31-C4AA-9EE8E975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service file</a:t>
            </a:r>
            <a:br>
              <a:rPr lang="en-US" dirty="0"/>
            </a:br>
            <a:r>
              <a:rPr lang="en-US" dirty="0"/>
              <a:t>This will provide an end-point for clients to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2C1A-53DA-CDBC-2BA8-8CD5F6382FD3}"/>
              </a:ext>
            </a:extLst>
          </p:cNvPr>
          <p:cNvSpPr txBox="1"/>
          <p:nvPr/>
        </p:nvSpPr>
        <p:spPr>
          <a:xfrm>
            <a:off x="575894" y="1829456"/>
            <a:ext cx="113113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v1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TCP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exposed by the 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targetPort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is running in the container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LoadBalancer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Other options: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ClusterIP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NodePort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ExternalName</a:t>
            </a:r>
            <a:endParaRPr lang="en-US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289AD-F8A3-D080-FED9-94A025B34002}"/>
              </a:ext>
            </a:extLst>
          </p:cNvPr>
          <p:cNvSpPr txBox="1"/>
          <p:nvPr/>
        </p:nvSpPr>
        <p:spPr>
          <a:xfrm>
            <a:off x="3776364" y="5759010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534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3F69-33C7-911D-9C4B-8CC58C70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step back</a:t>
            </a:r>
            <a:br>
              <a:rPr lang="en-US" dirty="0"/>
            </a:br>
            <a:r>
              <a:rPr lang="en-US" dirty="0"/>
              <a:t>Images are the package; containers Are what is running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AC902-6791-C794-EED8-816822DF6AE8}"/>
              </a:ext>
            </a:extLst>
          </p:cNvPr>
          <p:cNvSpPr txBox="1"/>
          <p:nvPr/>
        </p:nvSpPr>
        <p:spPr>
          <a:xfrm>
            <a:off x="581192" y="22419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provides an interface for two main objects: images and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C5CE6-7652-002C-0F47-26BAA07DD17D}"/>
              </a:ext>
            </a:extLst>
          </p:cNvPr>
          <p:cNvSpPr txBox="1"/>
          <p:nvPr/>
        </p:nvSpPr>
        <p:spPr>
          <a:xfrm>
            <a:off x="819574" y="3429000"/>
            <a:ext cx="471423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Images</a:t>
            </a:r>
            <a:r>
              <a:rPr lang="en-US" sz="2400" dirty="0"/>
              <a:t> are the files, executables, configurations that we build, upload, download or deploy</a:t>
            </a:r>
          </a:p>
          <a:p>
            <a:endParaRPr lang="en-US" sz="2400" dirty="0"/>
          </a:p>
          <a:p>
            <a:r>
              <a:rPr lang="en-US" sz="2400" dirty="0"/>
              <a:t>search | pull | </a:t>
            </a:r>
            <a:r>
              <a:rPr lang="en-US" sz="2400" i="1" dirty="0"/>
              <a:t>list</a:t>
            </a:r>
            <a:r>
              <a:rPr lang="en-US" sz="2400" dirty="0"/>
              <a:t> | build | remove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74561-E3B5-6D49-2558-9ECEA642990E}"/>
              </a:ext>
            </a:extLst>
          </p:cNvPr>
          <p:cNvSpPr txBox="1"/>
          <p:nvPr/>
        </p:nvSpPr>
        <p:spPr>
          <a:xfrm>
            <a:off x="6096000" y="3429000"/>
            <a:ext cx="55148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Containers</a:t>
            </a:r>
            <a:r>
              <a:rPr lang="en-US" sz="2400" b="1" dirty="0"/>
              <a:t> </a:t>
            </a:r>
            <a:r>
              <a:rPr lang="en-US" sz="2400" dirty="0"/>
              <a:t>are the actual running instances of those images, the programs, the servers and the processes</a:t>
            </a:r>
          </a:p>
          <a:p>
            <a:endParaRPr lang="en-US" sz="2400" b="1" dirty="0"/>
          </a:p>
          <a:p>
            <a:r>
              <a:rPr lang="en-US" sz="2400" dirty="0"/>
              <a:t>run | exec | </a:t>
            </a:r>
            <a:r>
              <a:rPr lang="en-US" sz="2400" dirty="0" err="1"/>
              <a:t>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03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DDE26-C1AF-0BE8-99F6-20C09E84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0189-0527-0BE4-E390-D59B4F7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kubectl</a:t>
            </a:r>
            <a:r>
              <a:rPr lang="en-US" dirty="0"/>
              <a:t>” to interact with your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B1928-E79F-A76F-32E2-665C003F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03608"/>
            <a:ext cx="7772400" cy="111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E2E78-D384-4E24-DA2D-88C02C00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429000"/>
            <a:ext cx="7772400" cy="93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DB6B-20CC-1528-51B9-AE3AE066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94" y="4778854"/>
            <a:ext cx="7772400" cy="722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243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5F3F-E75E-7E7B-8FD7-340C20B7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 install additional clients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01A84-2A4E-A998-AC61-C1FE507F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72" y="1457971"/>
            <a:ext cx="7772400" cy="2032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2F95E-1811-8E21-E9A0-200ECA472255}"/>
              </a:ext>
            </a:extLst>
          </p:cNvPr>
          <p:cNvSpPr txBox="1"/>
          <p:nvPr/>
        </p:nvSpPr>
        <p:spPr>
          <a:xfrm>
            <a:off x="666109" y="1862007"/>
            <a:ext cx="3253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k9s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https://k9scli.io/</a:t>
            </a:r>
            <a:endParaRPr lang="en-US" sz="1400" dirty="0"/>
          </a:p>
          <a:p>
            <a:r>
              <a:rPr lang="en-US" b="1" dirty="0">
                <a:solidFill>
                  <a:srgbClr val="00B050"/>
                </a:solidFill>
              </a:rPr>
              <a:t>brew install </a:t>
            </a:r>
            <a:r>
              <a:rPr lang="en-US" b="1" dirty="0">
                <a:solidFill>
                  <a:schemeClr val="accent2"/>
                </a:solidFill>
              </a:rPr>
              <a:t>derailed/k9s/k9s 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choco</a:t>
            </a:r>
            <a:r>
              <a:rPr lang="en-US" b="1" dirty="0">
                <a:solidFill>
                  <a:srgbClr val="00B050"/>
                </a:solidFill>
              </a:rPr>
              <a:t> install </a:t>
            </a:r>
            <a:r>
              <a:rPr lang="en-US" b="1" dirty="0">
                <a:solidFill>
                  <a:schemeClr val="accent2"/>
                </a:solidFill>
              </a:rPr>
              <a:t>k9s</a:t>
            </a:r>
          </a:p>
        </p:txBody>
      </p:sp>
      <p:pic>
        <p:nvPicPr>
          <p:cNvPr id="1026" name="Picture 2" descr="Lens User Interface">
            <a:extLst>
              <a:ext uri="{FF2B5EF4-FFF2-40B4-BE49-F238E27FC236}">
                <a16:creationId xmlns:a16="http://schemas.microsoft.com/office/drawing/2014/main" id="{CE5E2ED1-9503-F6AF-605E-6FE984B7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72" y="3563317"/>
            <a:ext cx="5020934" cy="31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3D53-7D8D-641F-41A6-E525A12585C1}"/>
              </a:ext>
            </a:extLst>
          </p:cNvPr>
          <p:cNvSpPr txBox="1"/>
          <p:nvPr/>
        </p:nvSpPr>
        <p:spPr>
          <a:xfrm>
            <a:off x="575894" y="4273314"/>
            <a:ext cx="223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Lens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https://k8slens.dev/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959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AE44-3AC9-6D46-27DF-06B471FA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Easily scale the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632AB-8F59-86A4-52CF-6ACFEDC0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1" y="2667621"/>
            <a:ext cx="9391306" cy="263313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6E5C97B-48EC-67DF-7D1A-9869666381DB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C199BE3-E815-F2BD-2161-5FDC2D9ED6D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53540-2060-5DA4-94FC-2CEDC7020133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service.yaml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1DA0B-AA5D-33F0-3EA7-CC629C7B462D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5E3EF-DA6F-79D0-257E-DFFF5725C6D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</p:spTree>
    <p:extLst>
      <p:ext uri="{BB962C8B-B14F-4D97-AF65-F5344CB8AC3E}">
        <p14:creationId xmlns:p14="http://schemas.microsoft.com/office/powerpoint/2010/main" val="150270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DD824-B98B-A9F0-DE76-3DBF96BB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25CF-9A5A-8BAC-2D46-FB8E071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Cluster is self healing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AE71E12-EC57-375A-B2F5-5A541F156335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B6A375A-7F59-35E0-0C8D-677A1E49C95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BD3B6-8C6A-372A-B279-D6308C2C1F90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delete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pod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&lt;pod name&gt;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0D852-3AE9-27F8-8578-A15DC76F5FD3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6FF71-A870-323D-F9E8-5D9FE60C6EA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4056E-6825-2B4D-C2D3-9E2F029B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4" y="2755295"/>
            <a:ext cx="9391303" cy="2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D51-614D-026A-432D-50FFE9F5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B0E7-3519-B063-1BEB-08E27FBD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Rolling updates (zero downtime)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6BA78-71D8-C55B-99FE-4A20F756DC43}"/>
              </a:ext>
            </a:extLst>
          </p:cNvPr>
          <p:cNvSpPr txBox="1"/>
          <p:nvPr/>
        </p:nvSpPr>
        <p:spPr>
          <a:xfrm>
            <a:off x="759221" y="2488131"/>
            <a:ext cx="10662961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Build new version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build -t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.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push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image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 </a:t>
            </a:r>
            <a:r>
              <a:rPr lang="en-US" b="1" i="0" u="none" strike="noStrike" dirty="0" err="1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Watch the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rollout status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get pods -w</a:t>
            </a:r>
            <a:endParaRPr lang="en-US" b="1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121FA-2F28-E8E1-8E64-099D4F84AD43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..</a:t>
            </a:r>
            <a:r>
              <a:rPr lang="en-US" b="1" dirty="0">
                <a:solidFill>
                  <a:srgbClr val="A3BE8C"/>
                </a:solidFill>
                <a:latin typeface="Courier New" panose="02070309020205020404" pitchFamily="49" charset="0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058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755D-CD3D-19C0-DF60-DA46A656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0EE1E6-FA54-C038-71F8-E87DFEDB2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6258"/>
              </p:ext>
            </p:extLst>
          </p:nvPr>
        </p:nvGraphicFramePr>
        <p:xfrm>
          <a:off x="745066" y="2572173"/>
          <a:ext cx="10410613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787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4666826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Search Docker for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search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Download an image to local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998F2F"/>
                          </a:solidFill>
                          <a:effectLst/>
                        </a:rPr>
                        <a:t>pull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List downloaded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images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Remove downloaded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rmi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img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6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E92E-EE3E-8263-FBC7-04CEC3178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FBD3-A0F5-04FD-6D29-D4B51B56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26FC-11A3-858D-F21B-B29BBEBC3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34754"/>
              </p:ext>
            </p:extLst>
          </p:nvPr>
        </p:nvGraphicFramePr>
        <p:xfrm>
          <a:off x="699128" y="2532155"/>
          <a:ext cx="10783148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668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7712480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--name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Run, but map 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host_port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–d –restart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always|unless-stopped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|.. …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95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Start or stop a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stop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Which containers are running (or have run)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ps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--all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“ssh” into </a:t>
                      </a:r>
                      <a:r>
                        <a:rPr lang="en-US" sz="2000"/>
                        <a:t>the container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exec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-it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4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91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6438C2-E266-D6D2-9687-6FFE69E1633B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50A75-96C1-263B-7E3E-E905EEAA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/100_minimal_27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957CF-CD10-C5F0-0EC5-921ACC68175A}"/>
              </a:ext>
            </a:extLst>
          </p:cNvPr>
          <p:cNvSpPr txBox="1"/>
          <p:nvPr/>
        </p:nvSpPr>
        <p:spPr>
          <a:xfrm>
            <a:off x="2553544" y="2285060"/>
            <a:ext cx="4362026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"Hi from many years ago :)"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0A6B-9839-7B24-95B7-408279469266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3865-BC30-8612-DB89-5DB223C8C643}"/>
              </a:ext>
            </a:extLst>
          </p:cNvPr>
          <p:cNvSpPr txBox="1"/>
          <p:nvPr/>
        </p:nvSpPr>
        <p:spPr>
          <a:xfrm>
            <a:off x="2553544" y="5489832"/>
            <a:ext cx="60960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AD786-76A1-C169-DB94-2BB365842715}"/>
              </a:ext>
            </a:extLst>
          </p:cNvPr>
          <p:cNvSpPr txBox="1"/>
          <p:nvPr/>
        </p:nvSpPr>
        <p:spPr>
          <a:xfrm>
            <a:off x="1446575" y="2195315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2AFD9-4DBE-7B48-0378-B7AA9794AD09}"/>
              </a:ext>
            </a:extLst>
          </p:cNvPr>
          <p:cNvSpPr txBox="1"/>
          <p:nvPr/>
        </p:nvSpPr>
        <p:spPr>
          <a:xfrm>
            <a:off x="1103212" y="3663741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BE3A8-B0A2-0125-E0A3-29848567E1CB}"/>
              </a:ext>
            </a:extLst>
          </p:cNvPr>
          <p:cNvSpPr txBox="1"/>
          <p:nvPr/>
        </p:nvSpPr>
        <p:spPr>
          <a:xfrm>
            <a:off x="873760" y="5347593"/>
            <a:ext cx="1402081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</p:spTree>
    <p:extLst>
      <p:ext uri="{BB962C8B-B14F-4D97-AF65-F5344CB8AC3E}">
        <p14:creationId xmlns:p14="http://schemas.microsoft.com/office/powerpoint/2010/main" val="398209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CBE1-1D91-BD72-2AB0-7E0ABFE71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8281-6288-245A-B8DD-48B99E32636F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77CAE-D1A0-0999-20D6-8D66F36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creates “layers” and caches them</a:t>
            </a:r>
            <a:br>
              <a:rPr lang="en-US" dirty="0"/>
            </a:b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F6318-9DF5-1582-3184-9C2F3BB53207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ADC2B-26D4-912A-4EC2-6E3A16440AD3}"/>
              </a:ext>
            </a:extLst>
          </p:cNvPr>
          <p:cNvSpPr txBox="1"/>
          <p:nvPr/>
        </p:nvSpPr>
        <p:spPr>
          <a:xfrm>
            <a:off x="419945" y="2907241"/>
            <a:ext cx="2194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 image, starting point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“Current” directory, no need to ‘cd’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Copy code from local machine to docker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Run this command when docker “runs”</a:t>
            </a:r>
          </a:p>
        </p:txBody>
      </p:sp>
    </p:spTree>
    <p:extLst>
      <p:ext uri="{BB962C8B-B14F-4D97-AF65-F5344CB8AC3E}">
        <p14:creationId xmlns:p14="http://schemas.microsoft.com/office/powerpoint/2010/main" val="334328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AEF5-296E-205C-BCC8-448F8615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E428-DBDB-25F8-92E8-AA70DC09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/120_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dockerize_python_app/110_minimal_server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51681-44E6-EF4A-D886-4E55D83CC7BE}"/>
              </a:ext>
            </a:extLst>
          </p:cNvPr>
          <p:cNvSpPr txBox="1"/>
          <p:nvPr/>
        </p:nvSpPr>
        <p:spPr>
          <a:xfrm>
            <a:off x="578623" y="1989503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367BB-1046-2E6B-FC51-5A350653502F}"/>
              </a:ext>
            </a:extLst>
          </p:cNvPr>
          <p:cNvSpPr txBox="1"/>
          <p:nvPr/>
        </p:nvSpPr>
        <p:spPr>
          <a:xfrm>
            <a:off x="3509900" y="1933219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9B6AF-E1D6-7CFC-D4D6-4A23C8CD305F}"/>
              </a:ext>
            </a:extLst>
          </p:cNvPr>
          <p:cNvSpPr txBox="1"/>
          <p:nvPr/>
        </p:nvSpPr>
        <p:spPr>
          <a:xfrm>
            <a:off x="9621520" y="3555772"/>
            <a:ext cx="1410169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A33FA-9F41-0233-315C-04D25561854F}"/>
              </a:ext>
            </a:extLst>
          </p:cNvPr>
          <p:cNvSpPr txBox="1"/>
          <p:nvPr/>
        </p:nvSpPr>
        <p:spPr>
          <a:xfrm>
            <a:off x="578623" y="2428368"/>
            <a:ext cx="2879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app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i="1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read_root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in Docker!"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C1097-9CFD-8DCA-C95A-6779240F7171}"/>
              </a:ext>
            </a:extLst>
          </p:cNvPr>
          <p:cNvSpPr txBox="1"/>
          <p:nvPr/>
        </p:nvSpPr>
        <p:spPr>
          <a:xfrm>
            <a:off x="3509900" y="2336035"/>
            <a:ext cx="62246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the official Python image as a base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python:3.11-slim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requirements file and install dependencies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requirements.txt .</a:t>
            </a: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pip install --no-cache-</a:t>
            </a:r>
            <a:r>
              <a:rPr lang="en-US" sz="1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-r requirements.txt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. .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Expose the </a:t>
            </a:r>
            <a:r>
              <a:rPr lang="en-US" sz="1200" b="0" dirty="0" err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default port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8000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Command to run the application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"--host"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"0.0.0.0"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"--port"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"8000"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40870-B761-B68C-1C64-A5ED6B1CF11A}"/>
              </a:ext>
            </a:extLst>
          </p:cNvPr>
          <p:cNvSpPr txBox="1"/>
          <p:nvPr/>
        </p:nvSpPr>
        <p:spPr>
          <a:xfrm>
            <a:off x="9455041" y="2433498"/>
            <a:ext cx="166408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u="sng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338E3-26F9-4BBF-BBA0-D2D2DA843DED}"/>
              </a:ext>
            </a:extLst>
          </p:cNvPr>
          <p:cNvSpPr txBox="1"/>
          <p:nvPr/>
        </p:nvSpPr>
        <p:spPr>
          <a:xfrm>
            <a:off x="9364298" y="1990509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requirements.txt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40928-C3D0-3ED3-0FAD-47325B2420F7}"/>
              </a:ext>
            </a:extLst>
          </p:cNvPr>
          <p:cNvSpPr txBox="1"/>
          <p:nvPr/>
        </p:nvSpPr>
        <p:spPr>
          <a:xfrm>
            <a:off x="8168640" y="4331636"/>
            <a:ext cx="37185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8000:8000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1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http://localhost:8000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304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10553</TotalTime>
  <Words>3641</Words>
  <Application>Microsoft Macintosh PowerPoint</Application>
  <PresentationFormat>Widescreen</PresentationFormat>
  <Paragraphs>445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Consolas</vt:lpstr>
      <vt:lpstr>Courier New</vt:lpstr>
      <vt:lpstr>Franklin Gothic Book</vt:lpstr>
      <vt:lpstr>Franklin Gothic Demi</vt:lpstr>
      <vt:lpstr>Menlo</vt:lpstr>
      <vt:lpstr>Wingdings 2</vt:lpstr>
      <vt:lpstr>DividendVTI</vt:lpstr>
      <vt:lpstr>Docker – an introduction</vt:lpstr>
      <vt:lpstr>Docker keeps laptop to prod environments identical</vt:lpstr>
      <vt:lpstr>Since we have a couple of minutes Please download, install and test spark (the big data env)</vt:lpstr>
      <vt:lpstr>Take a step back Images are the package; containers Are what is running</vt:lpstr>
      <vt:lpstr>Images</vt:lpstr>
      <vt:lpstr>Containers</vt:lpstr>
      <vt:lpstr>Lectures/dockerize_python_app/100_minimal_27 Build your own docker image (for deployment)</vt:lpstr>
      <vt:lpstr>Docker creates “layers” and caches them Dockerfile</vt:lpstr>
      <vt:lpstr>Lectures/120_dockerize_python_app/110_minimal_server Build your own docker image (for deployment)</vt:lpstr>
      <vt:lpstr>Use “Docker run” and its many variations</vt:lpstr>
      <vt:lpstr>Run a container, exit when the command exits</vt:lpstr>
      <vt:lpstr>Start a container, connect to it interactively</vt:lpstr>
      <vt:lpstr>Start a container, run a service inside it</vt:lpstr>
      <vt:lpstr>Share a folder between host and container</vt:lpstr>
      <vt:lpstr>Start docker, even on reboot</vt:lpstr>
      <vt:lpstr>“Push” your image to Docker Hub</vt:lpstr>
      <vt:lpstr>Hub.docker.com is one of many public docker repos</vt:lpstr>
      <vt:lpstr>First, create a repository</vt:lpstr>
      <vt:lpstr>Tag your image</vt:lpstr>
      <vt:lpstr>Your image is now available for others to “pull”</vt:lpstr>
      <vt:lpstr>You can also use docker desktop to push</vt:lpstr>
      <vt:lpstr>“Deploy” docker to a remote server</vt:lpstr>
      <vt:lpstr>“Deploy” docker container to a remote machine via ssh</vt:lpstr>
      <vt:lpstr>Deploy docker to a remote machine via github actions</vt:lpstr>
      <vt:lpstr>Deploy docker to a remote machine via github actions</vt:lpstr>
      <vt:lpstr>Deploy docker to a remote machine via github actions</vt:lpstr>
      <vt:lpstr>Deploy docker to a remote machine via github actions</vt:lpstr>
      <vt:lpstr>Using and abusing Docker</vt:lpstr>
      <vt:lpstr>On to kubernetes</vt:lpstr>
      <vt:lpstr>Separate app’s business logic from scaling concerns</vt:lpstr>
      <vt:lpstr>Separate app’s business logic from scaling concerns</vt:lpstr>
      <vt:lpstr>Think beyond individual machines</vt:lpstr>
      <vt:lpstr>The cluster is the machine</vt:lpstr>
      <vt:lpstr>Historical context: Beowulf, Borg and lots of small machines</vt:lpstr>
      <vt:lpstr>“Install” Kubernetes (k8s) on your laptop</vt:lpstr>
      <vt:lpstr>“Pods” are the smallest object in Kubernetes</vt:lpstr>
      <vt:lpstr>Let’s deploy  “minimal server” (Lectures/120_dockerize_python_app/110_minimal_server)</vt:lpstr>
      <vt:lpstr>Write a deployment file a “Deployment” will manage the lifecycle of your pod</vt:lpstr>
      <vt:lpstr>Write a service file This will provide an end-point for clients to access</vt:lpstr>
      <vt:lpstr>Use “kubectl” to interact with your cluster</vt:lpstr>
      <vt:lpstr>Useful to install additional clients </vt:lpstr>
      <vt:lpstr>What can you do with it? Easily scale the app</vt:lpstr>
      <vt:lpstr>What can you do with it? Cluster is self healing</vt:lpstr>
      <vt:lpstr>What can you do with it? Rolling updates (zero downtime)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Shahbaz Chaudhary</dc:creator>
  <cp:lastModifiedBy>Shahbaz Chaudhary</cp:lastModifiedBy>
  <cp:revision>38</cp:revision>
  <dcterms:created xsi:type="dcterms:W3CDTF">2025-02-18T01:15:07Z</dcterms:created>
  <dcterms:modified xsi:type="dcterms:W3CDTF">2025-08-11T02:10:36Z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